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21" r:id="rId2"/>
  </p:sldMasterIdLst>
  <p:notesMasterIdLst>
    <p:notesMasterId r:id="rId64"/>
  </p:notesMasterIdLst>
  <p:handoutMasterIdLst>
    <p:handoutMasterId r:id="rId65"/>
  </p:handoutMasterIdLst>
  <p:sldIdLst>
    <p:sldId id="546" r:id="rId3"/>
    <p:sldId id="502" r:id="rId4"/>
    <p:sldId id="501" r:id="rId5"/>
    <p:sldId id="474" r:id="rId6"/>
    <p:sldId id="550" r:id="rId7"/>
    <p:sldId id="475" r:id="rId8"/>
    <p:sldId id="476" r:id="rId9"/>
    <p:sldId id="548" r:id="rId10"/>
    <p:sldId id="477" r:id="rId11"/>
    <p:sldId id="479" r:id="rId12"/>
    <p:sldId id="551" r:id="rId13"/>
    <p:sldId id="506" r:id="rId14"/>
    <p:sldId id="507" r:id="rId15"/>
    <p:sldId id="482" r:id="rId16"/>
    <p:sldId id="558" r:id="rId17"/>
    <p:sldId id="559" r:id="rId18"/>
    <p:sldId id="560" r:id="rId19"/>
    <p:sldId id="561" r:id="rId20"/>
    <p:sldId id="562" r:id="rId21"/>
    <p:sldId id="563" r:id="rId22"/>
    <p:sldId id="483" r:id="rId23"/>
    <p:sldId id="508" r:id="rId24"/>
    <p:sldId id="425" r:id="rId25"/>
    <p:sldId id="533" r:id="rId26"/>
    <p:sldId id="426" r:id="rId27"/>
    <p:sldId id="520" r:id="rId28"/>
    <p:sldId id="519" r:id="rId29"/>
    <p:sldId id="514" r:id="rId30"/>
    <p:sldId id="525" r:id="rId31"/>
    <p:sldId id="518" r:id="rId32"/>
    <p:sldId id="526" r:id="rId33"/>
    <p:sldId id="527" r:id="rId34"/>
    <p:sldId id="528" r:id="rId35"/>
    <p:sldId id="530" r:id="rId36"/>
    <p:sldId id="513" r:id="rId37"/>
    <p:sldId id="531" r:id="rId38"/>
    <p:sldId id="532" r:id="rId39"/>
    <p:sldId id="441" r:id="rId40"/>
    <p:sldId id="534" r:id="rId41"/>
    <p:sldId id="535" r:id="rId42"/>
    <p:sldId id="538" r:id="rId43"/>
    <p:sldId id="537" r:id="rId44"/>
    <p:sldId id="553" r:id="rId45"/>
    <p:sldId id="539" r:id="rId46"/>
    <p:sldId id="554" r:id="rId47"/>
    <p:sldId id="540" r:id="rId48"/>
    <p:sldId id="434" r:id="rId49"/>
    <p:sldId id="549" r:id="rId50"/>
    <p:sldId id="541" r:id="rId51"/>
    <p:sldId id="542" r:id="rId52"/>
    <p:sldId id="437" r:id="rId53"/>
    <p:sldId id="543" r:id="rId54"/>
    <p:sldId id="443" r:id="rId55"/>
    <p:sldId id="444" r:id="rId56"/>
    <p:sldId id="555" r:id="rId57"/>
    <p:sldId id="544" r:id="rId58"/>
    <p:sldId id="445" r:id="rId59"/>
    <p:sldId id="446" r:id="rId60"/>
    <p:sldId id="556" r:id="rId61"/>
    <p:sldId id="557" r:id="rId62"/>
    <p:sldId id="438" r:id="rId63"/>
  </p:sldIdLst>
  <p:sldSz cx="9144000" cy="6858000" type="letter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accent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3333FF"/>
    <a:srgbClr val="B1B1B1"/>
    <a:srgbClr val="005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60" autoAdjust="0"/>
  </p:normalViewPr>
  <p:slideViewPr>
    <p:cSldViewPr>
      <p:cViewPr varScale="1">
        <p:scale>
          <a:sx n="75" d="100"/>
          <a:sy n="75" d="100"/>
        </p:scale>
        <p:origin x="857" y="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4.xml"/><Relationship Id="rId2" Type="http://schemas.openxmlformats.org/officeDocument/2006/relationships/slide" Target="slides/slide13.xml"/><Relationship Id="rId1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1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476" tIns="44445" rIns="90476" bIns="444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We want this to be in font 11 and justify.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just" rtl="0" eaLnBrk="0" fontAlgn="base" hangingPunct="0">
      <a:lnSpc>
        <a:spcPct val="90000"/>
      </a:lnSpc>
      <a:spcBef>
        <a:spcPct val="40000"/>
      </a:spcBef>
      <a:spcAft>
        <a:spcPct val="0"/>
      </a:spcAft>
      <a:defRPr sz="11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/>
              <a:t>credential:</a:t>
            </a:r>
          </a:p>
          <a:p>
            <a:r>
              <a:rPr lang="en-US" altLang="zh-TW"/>
              <a:t>bring a computer</a:t>
            </a:r>
          </a:p>
          <a:p>
            <a:r>
              <a:rPr lang="en-US" altLang="zh-TW"/>
              <a:t>die photo</a:t>
            </a:r>
          </a:p>
          <a:p>
            <a:r>
              <a:rPr lang="en-US" altLang="zh-TW"/>
              <a:t>wafer</a:t>
            </a:r>
          </a:p>
          <a:p>
            <a:endParaRPr lang="en-US" altLang="zh-TW"/>
          </a:p>
          <a:p>
            <a:r>
              <a:rPr lang="en-US" altLang="zh-TW"/>
              <a:t>:</a:t>
            </a:r>
          </a:p>
          <a:p>
            <a:r>
              <a:rPr lang="en-US" altLang="zh-TW"/>
              <a:t>This can be an hidden slide.  I just want to use this to do my own planning.</a:t>
            </a:r>
          </a:p>
          <a:p>
            <a:r>
              <a:rPr lang="en-US" altLang="zh-TW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/>
          </a:p>
          <a:p>
            <a:r>
              <a:rPr lang="en-US" altLang="zh-TW"/>
              <a:t>Notes to Patterson: You may want to edit the slides in your section or add extra slides to taylor your needs. </a:t>
            </a:r>
          </a:p>
        </p:txBody>
      </p:sp>
      <p:sp>
        <p:nvSpPr>
          <p:cNvPr id="652291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  <p:extLst>
      <p:ext uri="{BB962C8B-B14F-4D97-AF65-F5344CB8AC3E}">
        <p14:creationId xmlns:p14="http://schemas.microsoft.com/office/powerpoint/2010/main" val="1153317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6" tIns="44445" rIns="90476" bIns="44445"/>
          <a:lstStyle/>
          <a:p>
            <a:r>
              <a:rPr lang="en-US" altLang="zh-TW"/>
              <a:t>credential:</a:t>
            </a:r>
          </a:p>
          <a:p>
            <a:r>
              <a:rPr lang="en-US" altLang="zh-TW"/>
              <a:t>bring a computer</a:t>
            </a:r>
          </a:p>
          <a:p>
            <a:r>
              <a:rPr lang="en-US" altLang="zh-TW"/>
              <a:t>die photo</a:t>
            </a:r>
          </a:p>
          <a:p>
            <a:r>
              <a:rPr lang="en-US" altLang="zh-TW"/>
              <a:t>wafer</a:t>
            </a:r>
          </a:p>
          <a:p>
            <a:endParaRPr lang="en-US" altLang="zh-TW"/>
          </a:p>
          <a:p>
            <a:r>
              <a:rPr lang="en-US" altLang="zh-TW"/>
              <a:t>:</a:t>
            </a:r>
          </a:p>
          <a:p>
            <a:r>
              <a:rPr lang="en-US" altLang="zh-TW"/>
              <a:t>This can be an hidden slide.  I just want to use this to do my own planning.</a:t>
            </a:r>
          </a:p>
          <a:p>
            <a:r>
              <a:rPr lang="en-US" altLang="zh-TW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/>
          </a:p>
          <a:p>
            <a:r>
              <a:rPr lang="en-US" altLang="zh-TW"/>
              <a:t>Notes to Patterson: You may want to edit the slides in your section or add extra slides to taylor your needs. </a:t>
            </a:r>
          </a:p>
        </p:txBody>
      </p:sp>
      <p:sp>
        <p:nvSpPr>
          <p:cNvPr id="598019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066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ln/>
        </p:spPr>
        <p:txBody>
          <a:bodyPr lIns="90394" tIns="44404" rIns="90394" bIns="44404"/>
          <a:lstStyle/>
          <a:p>
            <a:endParaRPr lang="zh-TW" altLang="en-US"/>
          </a:p>
        </p:txBody>
      </p:sp>
      <p:sp>
        <p:nvSpPr>
          <p:cNvPr id="65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22363" y="690563"/>
            <a:ext cx="4616450" cy="3462337"/>
          </a:xfrm>
          <a:ln w="12700" cap="flat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74905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TW"/>
              <a:t>credential:</a:t>
            </a:r>
          </a:p>
          <a:p>
            <a:r>
              <a:rPr lang="en-US" altLang="zh-TW"/>
              <a:t>bring a computer</a:t>
            </a:r>
          </a:p>
          <a:p>
            <a:r>
              <a:rPr lang="en-US" altLang="zh-TW"/>
              <a:t>die photo</a:t>
            </a:r>
          </a:p>
          <a:p>
            <a:r>
              <a:rPr lang="en-US" altLang="zh-TW"/>
              <a:t>wafer</a:t>
            </a:r>
          </a:p>
          <a:p>
            <a:endParaRPr lang="en-US" altLang="zh-TW"/>
          </a:p>
          <a:p>
            <a:r>
              <a:rPr lang="en-US" altLang="zh-TW"/>
              <a:t>:</a:t>
            </a:r>
          </a:p>
          <a:p>
            <a:r>
              <a:rPr lang="en-US" altLang="zh-TW"/>
              <a:t>This can be an hidden slide.  I just want to use this to do my own planning.</a:t>
            </a:r>
          </a:p>
          <a:p>
            <a:r>
              <a:rPr lang="en-US" altLang="zh-TW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/>
          </a:p>
          <a:p>
            <a:r>
              <a:rPr lang="en-US" altLang="zh-TW"/>
              <a:t>Notes to Patterson: You may want to edit the slides in your section or add extra slides to taylor your needs. </a:t>
            </a:r>
          </a:p>
        </p:txBody>
      </p:sp>
      <p:sp>
        <p:nvSpPr>
          <p:cNvPr id="66457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165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5938" y="4344988"/>
            <a:ext cx="5910262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6" tIns="44445" rIns="90476" bIns="44445"/>
          <a:lstStyle/>
          <a:p>
            <a:r>
              <a:rPr lang="en-US" altLang="zh-TW"/>
              <a:t>credential:</a:t>
            </a:r>
          </a:p>
          <a:p>
            <a:r>
              <a:rPr lang="en-US" altLang="zh-TW"/>
              <a:t>bring a computer</a:t>
            </a:r>
          </a:p>
          <a:p>
            <a:r>
              <a:rPr lang="en-US" altLang="zh-TW"/>
              <a:t>die photo</a:t>
            </a:r>
          </a:p>
          <a:p>
            <a:r>
              <a:rPr lang="en-US" altLang="zh-TW"/>
              <a:t>wafer</a:t>
            </a:r>
          </a:p>
          <a:p>
            <a:endParaRPr lang="en-US" altLang="zh-TW"/>
          </a:p>
          <a:p>
            <a:r>
              <a:rPr lang="en-US" altLang="zh-TW"/>
              <a:t>:</a:t>
            </a:r>
          </a:p>
          <a:p>
            <a:r>
              <a:rPr lang="en-US" altLang="zh-TW"/>
              <a:t>This can be an hidden slide.  I just want to use this to do my own planning.</a:t>
            </a:r>
          </a:p>
          <a:p>
            <a:r>
              <a:rPr lang="en-US" altLang="zh-TW"/>
              <a:t>I have rearranged Culler’s lecture slides slightly and add more slides.  This covers everything he covers in his first lecture (and more) but may </a:t>
            </a:r>
          </a:p>
          <a:p>
            <a:r>
              <a:rPr lang="en-US" altLang="zh-TW"/>
              <a:t>We will save the fun part, “ Levels of Organization,” at the end (so student can stay awake): I will show the internal stricture of the SS10/20.</a:t>
            </a:r>
          </a:p>
          <a:p>
            <a:endParaRPr lang="en-US" altLang="zh-TW"/>
          </a:p>
          <a:p>
            <a:r>
              <a:rPr lang="en-US" altLang="zh-TW"/>
              <a:t>Notes to Patterson: You may want to edit the slides in your section or add extra slides to taylor your needs. </a:t>
            </a:r>
          </a:p>
        </p:txBody>
      </p:sp>
      <p:sp>
        <p:nvSpPr>
          <p:cNvPr id="583683" name="Rectangle 3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57288" y="587375"/>
            <a:ext cx="4554537" cy="34163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838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6425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147" name="備忘稿版面配置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TW" altLang="en-US" smtClean="0">
              <a:latin typeface="Arial" panose="020B0604020202020204" pitchFamily="34" charset="0"/>
            </a:endParaRPr>
          </a:p>
        </p:txBody>
      </p:sp>
      <p:sp>
        <p:nvSpPr>
          <p:cNvPr id="6148" name="投影片編號版面配置區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just">
              <a:lnSpc>
                <a:spcPct val="90000"/>
              </a:lnSpc>
              <a:spcBef>
                <a:spcPct val="40000"/>
              </a:spcBef>
              <a:defRPr sz="11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96B913-B083-478E-AB5C-3C416BEFFD8D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880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4660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6323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72250" y="304800"/>
            <a:ext cx="1962150" cy="3048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734050" cy="30480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50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0100" y="304800"/>
            <a:ext cx="752475" cy="3683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692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 descr="pp底圖_2"/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" name="Line 40"/>
          <p:cNvSpPr>
            <a:spLocks noChangeShapeType="1"/>
          </p:cNvSpPr>
          <p:nvPr/>
        </p:nvSpPr>
        <p:spPr bwMode="auto">
          <a:xfrm>
            <a:off x="304800" y="2819400"/>
            <a:ext cx="840422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TW" altLang="en-US" noProof="0" dirty="0" smtClean="0"/>
              <a:t>按一下以編輯母片標題樣式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zh-TW" altLang="en-US" noProof="0" dirty="0" smtClean="0"/>
              <a:t>按一下以編輯母片副標題樣式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588125" y="6381750"/>
            <a:ext cx="2133600" cy="3127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5D543E-1FD6-40C9-B1C2-65F4F63B63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5389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01179-AE57-4086-A1D8-58CBC31A15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25561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C5F136-534C-42FA-8704-5665620601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66498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A3C1A7-A528-4823-A45E-756AEFC28B3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04025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939479-B1B9-4312-9C3C-AEF6477865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85604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F934A-F78E-48EF-A2FE-7FB02880607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021188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E6922-D294-4E70-9B47-1249516A5E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23913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48142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7F6051-FBC0-473B-B4CF-FCE9BB201C6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402785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A378B1-C39D-4715-8F55-28A087C3AE0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272022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D3E59E-EBD8-4134-9D7E-04B1A1D18F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14839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05588" y="188913"/>
            <a:ext cx="2092325" cy="6119812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23850" y="188913"/>
            <a:ext cx="6129338" cy="6119812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299D4-2F8C-457A-B7AD-9F46863C4CA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06780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40055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858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3848100" cy="220980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6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833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338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308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13150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39513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0100" y="304800"/>
            <a:ext cx="7524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Title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143000"/>
            <a:ext cx="7848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TW" smtClean="0"/>
              <a:t>This is our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  <a:p>
            <a:pPr lvl="0"/>
            <a:r>
              <a:rPr lang="en-US" altLang="zh-TW" smtClean="0"/>
              <a:t>This is our next 1st Level Bullet</a:t>
            </a:r>
          </a:p>
          <a:p>
            <a:pPr lvl="1"/>
            <a:r>
              <a:rPr lang="en-US" altLang="zh-TW" smtClean="0"/>
              <a:t>This is our 2nd level bullet</a:t>
            </a:r>
          </a:p>
          <a:p>
            <a:pPr lvl="2"/>
            <a:r>
              <a:rPr lang="en-US" altLang="zh-TW" smtClean="0"/>
              <a:t>This is our 3rd level bullet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609600" y="685800"/>
            <a:ext cx="8001000" cy="0"/>
          </a:xfrm>
          <a:prstGeom prst="line">
            <a:avLst/>
          </a:prstGeom>
          <a:noFill/>
          <a:ln w="57150" cmpd="thickThin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31" name="Text Box 7"/>
          <p:cNvSpPr txBox="1">
            <a:spLocks noChangeArrowheads="1"/>
          </p:cNvSpPr>
          <p:nvPr userDrawn="1"/>
        </p:nvSpPr>
        <p:spPr bwMode="auto">
          <a:xfrm>
            <a:off x="6537325" y="6437313"/>
            <a:ext cx="2225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>
              <a:ea typeface="新細明體" panose="02020500000000000000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720" r:id="rId12"/>
  </p:sldLayoutIdLst>
  <p:txStyles>
    <p:titleStyle>
      <a:lvl1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lnSpc>
          <a:spcPct val="87000"/>
        </a:lnSpc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203200" indent="-203200" algn="l" rtl="0" eaLnBrk="0" fontAlgn="base" hangingPunct="0">
        <a:lnSpc>
          <a:spcPct val="75000"/>
        </a:lnSpc>
        <a:spcBef>
          <a:spcPct val="65000"/>
        </a:spcBef>
        <a:spcAft>
          <a:spcPct val="0"/>
        </a:spcAft>
        <a:buSzPct val="100000"/>
        <a:buChar char="°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1905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•"/>
        <a:defRPr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rtl="0" eaLnBrk="0" fontAlgn="base" hangingPunct="0">
        <a:lnSpc>
          <a:spcPct val="85000"/>
        </a:lnSpc>
        <a:spcBef>
          <a:spcPct val="40000"/>
        </a:spcBef>
        <a:spcAft>
          <a:spcPct val="0"/>
        </a:spcAft>
        <a:buSzPct val="100000"/>
        <a:buChar char="-"/>
        <a:defRPr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4pPr>
      <a:lvl5pPr marL="2171700" indent="-3429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1" descr="pp底圖_2"/>
          <p:cNvPicPr>
            <a:picLocks noChangeAspect="1" noChangeArrowheads="1" noCrop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Line 2"/>
          <p:cNvSpPr>
            <a:spLocks noChangeShapeType="1"/>
          </p:cNvSpPr>
          <p:nvPr/>
        </p:nvSpPr>
        <p:spPr bwMode="auto">
          <a:xfrm>
            <a:off x="7956550" y="115888"/>
            <a:ext cx="0" cy="792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88913"/>
            <a:ext cx="754380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3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524625"/>
            <a:ext cx="2133600" cy="312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0" sz="1000"/>
            </a:lvl1pPr>
          </a:lstStyle>
          <a:p>
            <a:pPr>
              <a:defRPr/>
            </a:pPr>
            <a:fld id="{F0491D5E-65E3-44CF-BE75-B8677CFE85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pic>
        <p:nvPicPr>
          <p:cNvPr id="2055" name="圖片 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597650"/>
            <a:ext cx="2838450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3923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iming>
    <p:tnLst>
      <p:par>
        <p:cTn id="1" dur="indefinite" restart="never" nodeType="tmRoot"/>
      </p:par>
    </p:tnLst>
  </p:timing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+mj-lt"/>
          <a:ea typeface="+mj-ea"/>
          <a:cs typeface="華康新特圓體" pitchFamily="49" charset="-12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華康新特圓體" pitchFamily="49" charset="-120"/>
        </a:defRPr>
      </a:lvl5pPr>
      <a:lvl6pPr marL="4572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6pPr>
      <a:lvl7pPr marL="9144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7pPr>
      <a:lvl8pPr marL="13716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8pPr>
      <a:lvl9pPr marL="1828800" algn="r" rtl="0" fontAlgn="base">
        <a:spcBef>
          <a:spcPct val="0"/>
        </a:spcBef>
        <a:spcAft>
          <a:spcPct val="0"/>
        </a:spcAft>
        <a:defRPr kumimoji="1" sz="3900">
          <a:solidFill>
            <a:schemeClr val="tx2"/>
          </a:solidFill>
          <a:latin typeface="Arial" charset="0"/>
          <a:ea typeface="華康新特圓體" pitchFamily="49" charset="-120"/>
          <a:cs typeface="新細明體" pitchFamily="18" charset="-120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kumimoji="1" sz="3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1pPr>
      <a:lvl2pPr marL="692150" indent="-347663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kumimoji="1" sz="2600">
          <a:solidFill>
            <a:schemeClr val="tx1"/>
          </a:solidFill>
          <a:latin typeface="+mn-lt"/>
          <a:ea typeface="+mn-ea"/>
          <a:cs typeface="華康中圓體(P)" pitchFamily="34" charset="-120"/>
        </a:defRPr>
      </a:lvl2pPr>
      <a:lvl3pPr marL="987425" indent="-293688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kumimoji="1" sz="2300">
          <a:solidFill>
            <a:schemeClr val="tx1"/>
          </a:solidFill>
          <a:latin typeface="+mn-lt"/>
          <a:ea typeface="+mn-ea"/>
          <a:cs typeface="華康中圓體(P)" pitchFamily="34" charset="-120"/>
        </a:defRPr>
      </a:lvl3pPr>
      <a:lvl4pPr marL="1281113" indent="-292100" algn="just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4pPr>
      <a:lvl5pPr marL="1598613" indent="-315913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華康中圓體(P)" pitchFamily="34" charset="-120"/>
        </a:defRPr>
      </a:lvl5pPr>
      <a:lvl6pPr marL="20558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6pPr>
      <a:lvl7pPr marL="25130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8pPr>
      <a:lvl9pPr marL="3427413" indent="-315913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kumimoji="1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467544" y="1340768"/>
            <a:ext cx="8237226" cy="936104"/>
            <a:chOff x="511238" y="332656"/>
            <a:chExt cx="8237226" cy="936104"/>
          </a:xfrm>
          <a:noFill/>
        </p:grpSpPr>
        <p:sp>
          <p:nvSpPr>
            <p:cNvPr id="4" name="矩形 3"/>
            <p:cNvSpPr/>
            <p:nvPr/>
          </p:nvSpPr>
          <p:spPr bwMode="auto">
            <a:xfrm>
              <a:off x="511238" y="332656"/>
              <a:ext cx="8237226" cy="936104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908738" y="437763"/>
              <a:ext cx="3586238" cy="830997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48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Logic Design</a:t>
              </a:r>
              <a:endParaRPr lang="zh-TW" alt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477579" y="3212976"/>
            <a:ext cx="8237226" cy="1337708"/>
            <a:chOff x="511238" y="4827597"/>
            <a:chExt cx="8237226" cy="1337708"/>
          </a:xfrm>
        </p:grpSpPr>
        <p:sp>
          <p:nvSpPr>
            <p:cNvPr id="10" name="矩形 9"/>
            <p:cNvSpPr/>
            <p:nvPr/>
          </p:nvSpPr>
          <p:spPr bwMode="auto">
            <a:xfrm>
              <a:off x="511238" y="4827597"/>
              <a:ext cx="8237226" cy="133770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accent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546843" y="4902507"/>
              <a:ext cx="4289957" cy="1077218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Chapter 6</a:t>
              </a:r>
            </a:p>
            <a:p>
              <a:pPr algn="ctr"/>
              <a:r>
                <a:rPr lang="en-US" altLang="zh-TW" sz="3200" b="1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Registers and Counters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8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5133072" cy="693908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Transfer from 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 A to </a:t>
            </a:r>
            <a:r>
              <a:rPr lang="en-US" altLang="zh-TW" dirty="0" err="1" smtClean="0"/>
              <a:t>reg</a:t>
            </a:r>
            <a:r>
              <a:rPr lang="en-US" altLang="zh-TW" dirty="0" smtClean="0"/>
              <a:t> B</a:t>
            </a:r>
            <a:br>
              <a:rPr lang="en-US" altLang="zh-TW" dirty="0" smtClean="0"/>
            </a:b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915078"/>
            <a:ext cx="7848600" cy="713722"/>
          </a:xfrm>
        </p:spPr>
        <p:txBody>
          <a:bodyPr/>
          <a:lstStyle/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Data transfer one bit at a time</a:t>
            </a:r>
          </a:p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Data loopback for register A</a:t>
            </a:r>
          </a:p>
        </p:txBody>
      </p:sp>
      <p:sp>
        <p:nvSpPr>
          <p:cNvPr id="659461" name="Text Box 5"/>
          <p:cNvSpPr txBox="1">
            <a:spLocks noChangeArrowheads="1"/>
          </p:cNvSpPr>
          <p:nvPr/>
        </p:nvSpPr>
        <p:spPr bwMode="auto">
          <a:xfrm>
            <a:off x="88032" y="2209800"/>
            <a:ext cx="1261864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Time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Initial value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T1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T2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T3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 smtClean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After T4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59462" name="Text Box 6"/>
          <p:cNvSpPr txBox="1">
            <a:spLocks noChangeArrowheads="1"/>
          </p:cNvSpPr>
          <p:nvPr/>
        </p:nvSpPr>
        <p:spPr bwMode="auto">
          <a:xfrm>
            <a:off x="1243608" y="2209800"/>
            <a:ext cx="76200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1011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1101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1110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0111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1011</a:t>
            </a:r>
          </a:p>
        </p:txBody>
      </p:sp>
      <p:sp>
        <p:nvSpPr>
          <p:cNvPr id="659463" name="Text Box 7"/>
          <p:cNvSpPr txBox="1">
            <a:spLocks noChangeArrowheads="1"/>
          </p:cNvSpPr>
          <p:nvPr/>
        </p:nvSpPr>
        <p:spPr bwMode="auto">
          <a:xfrm>
            <a:off x="2081808" y="2209800"/>
            <a:ext cx="762000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Reg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B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0011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1001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1100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0110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1011</a:t>
            </a: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184" y="1716093"/>
            <a:ext cx="5686425" cy="4600575"/>
          </a:xfrm>
          <a:prstGeom prst="rect">
            <a:avLst/>
          </a:prstGeom>
        </p:spPr>
      </p:pic>
      <p:sp>
        <p:nvSpPr>
          <p:cNvPr id="4" name="圓角矩形 3"/>
          <p:cNvSpPr/>
          <p:nvPr/>
        </p:nvSpPr>
        <p:spPr bwMode="auto">
          <a:xfrm>
            <a:off x="3491880" y="4980496"/>
            <a:ext cx="576064" cy="432048"/>
          </a:xfrm>
          <a:prstGeom prst="round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94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9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594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59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594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94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94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ChangeArrowheads="1"/>
          </p:cNvSpPr>
          <p:nvPr/>
        </p:nvSpPr>
        <p:spPr bwMode="auto">
          <a:xfrm>
            <a:off x="1314450" y="4491831"/>
            <a:ext cx="1966913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795" tIns="26626" rIns="18795" bIns="26626"/>
          <a:lstStyle>
            <a:lvl1pPr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08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170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25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04988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21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193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765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337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1775"/>
              </a:lnSpc>
            </a:pPr>
            <a:r>
              <a:rPr lang="en-US" altLang="zh-TW" sz="16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parallel inputs</a:t>
            </a:r>
          </a:p>
        </p:txBody>
      </p:sp>
      <p:sp>
        <p:nvSpPr>
          <p:cNvPr id="657411" name="Rectangle 3"/>
          <p:cNvSpPr>
            <a:spLocks noChangeArrowheads="1"/>
          </p:cNvSpPr>
          <p:nvPr/>
        </p:nvSpPr>
        <p:spPr bwMode="auto">
          <a:xfrm>
            <a:off x="5949950" y="2661443"/>
            <a:ext cx="199231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795" tIns="26626" rIns="18795" bIns="26626"/>
          <a:lstStyle>
            <a:lvl1pPr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08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170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25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04988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21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193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765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337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1775"/>
              </a:lnSpc>
            </a:pPr>
            <a:r>
              <a:rPr lang="en-US" altLang="zh-TW" sz="16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parallel outputs</a:t>
            </a:r>
          </a:p>
        </p:txBody>
      </p:sp>
      <p:grpSp>
        <p:nvGrpSpPr>
          <p:cNvPr id="657412" name="Group 4"/>
          <p:cNvGrpSpPr>
            <a:grpSpLocks/>
          </p:cNvGrpSpPr>
          <p:nvPr/>
        </p:nvGrpSpPr>
        <p:grpSpPr bwMode="auto">
          <a:xfrm>
            <a:off x="431800" y="3055143"/>
            <a:ext cx="3632200" cy="1354138"/>
            <a:chOff x="276" y="1724"/>
            <a:chExt cx="2320" cy="864"/>
          </a:xfrm>
        </p:grpSpPr>
        <p:sp>
          <p:nvSpPr>
            <p:cNvPr id="657413" name="Rectangle 5"/>
            <p:cNvSpPr>
              <a:spLocks noChangeArrowheads="1"/>
            </p:cNvSpPr>
            <p:nvPr/>
          </p:nvSpPr>
          <p:spPr bwMode="auto">
            <a:xfrm>
              <a:off x="572" y="2020"/>
              <a:ext cx="720" cy="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4" name="Line 6"/>
            <p:cNvSpPr>
              <a:spLocks noChangeShapeType="1"/>
            </p:cNvSpPr>
            <p:nvPr/>
          </p:nvSpPr>
          <p:spPr bwMode="auto">
            <a:xfrm>
              <a:off x="284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5" name="Line 7"/>
            <p:cNvSpPr>
              <a:spLocks noChangeShapeType="1"/>
            </p:cNvSpPr>
            <p:nvPr/>
          </p:nvSpPr>
          <p:spPr bwMode="auto">
            <a:xfrm>
              <a:off x="1292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6" name="Line 8"/>
            <p:cNvSpPr>
              <a:spLocks noChangeShapeType="1"/>
            </p:cNvSpPr>
            <p:nvPr/>
          </p:nvSpPr>
          <p:spPr bwMode="auto">
            <a:xfrm flipH="1">
              <a:off x="1284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7" name="Line 9"/>
            <p:cNvSpPr>
              <a:spLocks noChangeShapeType="1"/>
            </p:cNvSpPr>
            <p:nvPr/>
          </p:nvSpPr>
          <p:spPr bwMode="auto">
            <a:xfrm flipH="1">
              <a:off x="276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8" name="Line 10"/>
            <p:cNvSpPr>
              <a:spLocks noChangeShapeType="1"/>
            </p:cNvSpPr>
            <p:nvPr/>
          </p:nvSpPr>
          <p:spPr bwMode="auto">
            <a:xfrm flipV="1">
              <a:off x="1144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19" name="Line 11"/>
            <p:cNvSpPr>
              <a:spLocks noChangeShapeType="1"/>
            </p:cNvSpPr>
            <p:nvPr/>
          </p:nvSpPr>
          <p:spPr bwMode="auto">
            <a:xfrm flipV="1">
              <a:off x="1000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0" name="Line 12"/>
            <p:cNvSpPr>
              <a:spLocks noChangeShapeType="1"/>
            </p:cNvSpPr>
            <p:nvPr/>
          </p:nvSpPr>
          <p:spPr bwMode="auto">
            <a:xfrm flipV="1">
              <a:off x="848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1" name="Line 13"/>
            <p:cNvSpPr>
              <a:spLocks noChangeShapeType="1"/>
            </p:cNvSpPr>
            <p:nvPr/>
          </p:nvSpPr>
          <p:spPr bwMode="auto">
            <a:xfrm flipV="1">
              <a:off x="712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2" name="Line 14"/>
            <p:cNvSpPr>
              <a:spLocks noChangeShapeType="1"/>
            </p:cNvSpPr>
            <p:nvPr/>
          </p:nvSpPr>
          <p:spPr bwMode="auto">
            <a:xfrm>
              <a:off x="1144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3" name="Line 15"/>
            <p:cNvSpPr>
              <a:spLocks noChangeShapeType="1"/>
            </p:cNvSpPr>
            <p:nvPr/>
          </p:nvSpPr>
          <p:spPr bwMode="auto">
            <a:xfrm>
              <a:off x="1000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4" name="Line 16"/>
            <p:cNvSpPr>
              <a:spLocks noChangeShapeType="1"/>
            </p:cNvSpPr>
            <p:nvPr/>
          </p:nvSpPr>
          <p:spPr bwMode="auto">
            <a:xfrm>
              <a:off x="856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5" name="Line 17"/>
            <p:cNvSpPr>
              <a:spLocks noChangeShapeType="1"/>
            </p:cNvSpPr>
            <p:nvPr/>
          </p:nvSpPr>
          <p:spPr bwMode="auto">
            <a:xfrm>
              <a:off x="712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6" name="Rectangle 18"/>
            <p:cNvSpPr>
              <a:spLocks noChangeArrowheads="1"/>
            </p:cNvSpPr>
            <p:nvPr/>
          </p:nvSpPr>
          <p:spPr bwMode="auto">
            <a:xfrm>
              <a:off x="1588" y="2020"/>
              <a:ext cx="720" cy="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7" name="Line 19"/>
            <p:cNvSpPr>
              <a:spLocks noChangeShapeType="1"/>
            </p:cNvSpPr>
            <p:nvPr/>
          </p:nvSpPr>
          <p:spPr bwMode="auto">
            <a:xfrm>
              <a:off x="1300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8" name="Line 20"/>
            <p:cNvSpPr>
              <a:spLocks noChangeShapeType="1"/>
            </p:cNvSpPr>
            <p:nvPr/>
          </p:nvSpPr>
          <p:spPr bwMode="auto">
            <a:xfrm>
              <a:off x="2308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29" name="Line 21"/>
            <p:cNvSpPr>
              <a:spLocks noChangeShapeType="1"/>
            </p:cNvSpPr>
            <p:nvPr/>
          </p:nvSpPr>
          <p:spPr bwMode="auto">
            <a:xfrm flipH="1">
              <a:off x="2300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0" name="Line 22"/>
            <p:cNvSpPr>
              <a:spLocks noChangeShapeType="1"/>
            </p:cNvSpPr>
            <p:nvPr/>
          </p:nvSpPr>
          <p:spPr bwMode="auto">
            <a:xfrm flipH="1">
              <a:off x="1292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1" name="Line 23"/>
            <p:cNvSpPr>
              <a:spLocks noChangeShapeType="1"/>
            </p:cNvSpPr>
            <p:nvPr/>
          </p:nvSpPr>
          <p:spPr bwMode="auto">
            <a:xfrm flipV="1">
              <a:off x="2160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2" name="Line 24"/>
            <p:cNvSpPr>
              <a:spLocks noChangeShapeType="1"/>
            </p:cNvSpPr>
            <p:nvPr/>
          </p:nvSpPr>
          <p:spPr bwMode="auto">
            <a:xfrm flipV="1">
              <a:off x="2016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3" name="Line 25"/>
            <p:cNvSpPr>
              <a:spLocks noChangeShapeType="1"/>
            </p:cNvSpPr>
            <p:nvPr/>
          </p:nvSpPr>
          <p:spPr bwMode="auto">
            <a:xfrm flipV="1">
              <a:off x="1864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4" name="Line 26"/>
            <p:cNvSpPr>
              <a:spLocks noChangeShapeType="1"/>
            </p:cNvSpPr>
            <p:nvPr/>
          </p:nvSpPr>
          <p:spPr bwMode="auto">
            <a:xfrm flipV="1">
              <a:off x="1728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5" name="Line 27"/>
            <p:cNvSpPr>
              <a:spLocks noChangeShapeType="1"/>
            </p:cNvSpPr>
            <p:nvPr/>
          </p:nvSpPr>
          <p:spPr bwMode="auto">
            <a:xfrm>
              <a:off x="2160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6" name="Line 28"/>
            <p:cNvSpPr>
              <a:spLocks noChangeShapeType="1"/>
            </p:cNvSpPr>
            <p:nvPr/>
          </p:nvSpPr>
          <p:spPr bwMode="auto">
            <a:xfrm>
              <a:off x="2016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7" name="Line 29"/>
            <p:cNvSpPr>
              <a:spLocks noChangeShapeType="1"/>
            </p:cNvSpPr>
            <p:nvPr/>
          </p:nvSpPr>
          <p:spPr bwMode="auto">
            <a:xfrm>
              <a:off x="1872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38" name="Line 30"/>
            <p:cNvSpPr>
              <a:spLocks noChangeShapeType="1"/>
            </p:cNvSpPr>
            <p:nvPr/>
          </p:nvSpPr>
          <p:spPr bwMode="auto">
            <a:xfrm>
              <a:off x="1728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grpSp>
        <p:nvGrpSpPr>
          <p:cNvPr id="657439" name="Group 31"/>
          <p:cNvGrpSpPr>
            <a:grpSpLocks/>
          </p:cNvGrpSpPr>
          <p:nvPr/>
        </p:nvGrpSpPr>
        <p:grpSpPr bwMode="auto">
          <a:xfrm>
            <a:off x="5080000" y="3055143"/>
            <a:ext cx="3632200" cy="1354138"/>
            <a:chOff x="3244" y="1724"/>
            <a:chExt cx="2320" cy="864"/>
          </a:xfrm>
        </p:grpSpPr>
        <p:sp>
          <p:nvSpPr>
            <p:cNvPr id="657440" name="Rectangle 32"/>
            <p:cNvSpPr>
              <a:spLocks noChangeArrowheads="1"/>
            </p:cNvSpPr>
            <p:nvPr/>
          </p:nvSpPr>
          <p:spPr bwMode="auto">
            <a:xfrm>
              <a:off x="3540" y="2020"/>
              <a:ext cx="720" cy="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1" name="Line 33"/>
            <p:cNvSpPr>
              <a:spLocks noChangeShapeType="1"/>
            </p:cNvSpPr>
            <p:nvPr/>
          </p:nvSpPr>
          <p:spPr bwMode="auto">
            <a:xfrm>
              <a:off x="3252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2" name="Line 34"/>
            <p:cNvSpPr>
              <a:spLocks noChangeShapeType="1"/>
            </p:cNvSpPr>
            <p:nvPr/>
          </p:nvSpPr>
          <p:spPr bwMode="auto">
            <a:xfrm>
              <a:off x="4260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3" name="Line 35"/>
            <p:cNvSpPr>
              <a:spLocks noChangeShapeType="1"/>
            </p:cNvSpPr>
            <p:nvPr/>
          </p:nvSpPr>
          <p:spPr bwMode="auto">
            <a:xfrm flipH="1">
              <a:off x="4252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4" name="Line 36"/>
            <p:cNvSpPr>
              <a:spLocks noChangeShapeType="1"/>
            </p:cNvSpPr>
            <p:nvPr/>
          </p:nvSpPr>
          <p:spPr bwMode="auto">
            <a:xfrm flipH="1">
              <a:off x="3244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5" name="Line 37"/>
            <p:cNvSpPr>
              <a:spLocks noChangeShapeType="1"/>
            </p:cNvSpPr>
            <p:nvPr/>
          </p:nvSpPr>
          <p:spPr bwMode="auto">
            <a:xfrm flipV="1">
              <a:off x="4112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6" name="Line 38"/>
            <p:cNvSpPr>
              <a:spLocks noChangeShapeType="1"/>
            </p:cNvSpPr>
            <p:nvPr/>
          </p:nvSpPr>
          <p:spPr bwMode="auto">
            <a:xfrm flipV="1">
              <a:off x="3968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7" name="Line 39"/>
            <p:cNvSpPr>
              <a:spLocks noChangeShapeType="1"/>
            </p:cNvSpPr>
            <p:nvPr/>
          </p:nvSpPr>
          <p:spPr bwMode="auto">
            <a:xfrm flipV="1">
              <a:off x="3816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8" name="Line 40"/>
            <p:cNvSpPr>
              <a:spLocks noChangeShapeType="1"/>
            </p:cNvSpPr>
            <p:nvPr/>
          </p:nvSpPr>
          <p:spPr bwMode="auto">
            <a:xfrm flipV="1">
              <a:off x="3680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49" name="Line 41"/>
            <p:cNvSpPr>
              <a:spLocks noChangeShapeType="1"/>
            </p:cNvSpPr>
            <p:nvPr/>
          </p:nvSpPr>
          <p:spPr bwMode="auto">
            <a:xfrm>
              <a:off x="4112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0" name="Line 42"/>
            <p:cNvSpPr>
              <a:spLocks noChangeShapeType="1"/>
            </p:cNvSpPr>
            <p:nvPr/>
          </p:nvSpPr>
          <p:spPr bwMode="auto">
            <a:xfrm>
              <a:off x="3968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1" name="Line 43"/>
            <p:cNvSpPr>
              <a:spLocks noChangeShapeType="1"/>
            </p:cNvSpPr>
            <p:nvPr/>
          </p:nvSpPr>
          <p:spPr bwMode="auto">
            <a:xfrm>
              <a:off x="3824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2" name="Line 44"/>
            <p:cNvSpPr>
              <a:spLocks noChangeShapeType="1"/>
            </p:cNvSpPr>
            <p:nvPr/>
          </p:nvSpPr>
          <p:spPr bwMode="auto">
            <a:xfrm>
              <a:off x="3680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3" name="Rectangle 45"/>
            <p:cNvSpPr>
              <a:spLocks noChangeArrowheads="1"/>
            </p:cNvSpPr>
            <p:nvPr/>
          </p:nvSpPr>
          <p:spPr bwMode="auto">
            <a:xfrm>
              <a:off x="4556" y="2020"/>
              <a:ext cx="720" cy="28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4" name="Line 46"/>
            <p:cNvSpPr>
              <a:spLocks noChangeShapeType="1"/>
            </p:cNvSpPr>
            <p:nvPr/>
          </p:nvSpPr>
          <p:spPr bwMode="auto">
            <a:xfrm>
              <a:off x="4268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5" name="Line 47"/>
            <p:cNvSpPr>
              <a:spLocks noChangeShapeType="1"/>
            </p:cNvSpPr>
            <p:nvPr/>
          </p:nvSpPr>
          <p:spPr bwMode="auto">
            <a:xfrm>
              <a:off x="5276" y="2088"/>
              <a:ext cx="2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6" name="Line 48"/>
            <p:cNvSpPr>
              <a:spLocks noChangeShapeType="1"/>
            </p:cNvSpPr>
            <p:nvPr/>
          </p:nvSpPr>
          <p:spPr bwMode="auto">
            <a:xfrm flipH="1">
              <a:off x="5268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7" name="Line 49"/>
            <p:cNvSpPr>
              <a:spLocks noChangeShapeType="1"/>
            </p:cNvSpPr>
            <p:nvPr/>
          </p:nvSpPr>
          <p:spPr bwMode="auto">
            <a:xfrm flipH="1">
              <a:off x="4260" y="2240"/>
              <a:ext cx="29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8" name="Line 50"/>
            <p:cNvSpPr>
              <a:spLocks noChangeShapeType="1"/>
            </p:cNvSpPr>
            <p:nvPr/>
          </p:nvSpPr>
          <p:spPr bwMode="auto">
            <a:xfrm flipV="1">
              <a:off x="5128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59" name="Line 51"/>
            <p:cNvSpPr>
              <a:spLocks noChangeShapeType="1"/>
            </p:cNvSpPr>
            <p:nvPr/>
          </p:nvSpPr>
          <p:spPr bwMode="auto">
            <a:xfrm flipV="1">
              <a:off x="4984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0" name="Line 52"/>
            <p:cNvSpPr>
              <a:spLocks noChangeShapeType="1"/>
            </p:cNvSpPr>
            <p:nvPr/>
          </p:nvSpPr>
          <p:spPr bwMode="auto">
            <a:xfrm flipV="1">
              <a:off x="4832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1" name="Line 53"/>
            <p:cNvSpPr>
              <a:spLocks noChangeShapeType="1"/>
            </p:cNvSpPr>
            <p:nvPr/>
          </p:nvSpPr>
          <p:spPr bwMode="auto">
            <a:xfrm flipV="1">
              <a:off x="4696" y="1724"/>
              <a:ext cx="0" cy="2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2" name="Line 54"/>
            <p:cNvSpPr>
              <a:spLocks noChangeShapeType="1"/>
            </p:cNvSpPr>
            <p:nvPr/>
          </p:nvSpPr>
          <p:spPr bwMode="auto">
            <a:xfrm>
              <a:off x="5128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3" name="Line 55"/>
            <p:cNvSpPr>
              <a:spLocks noChangeShapeType="1"/>
            </p:cNvSpPr>
            <p:nvPr/>
          </p:nvSpPr>
          <p:spPr bwMode="auto">
            <a:xfrm>
              <a:off x="4984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4" name="Line 56"/>
            <p:cNvSpPr>
              <a:spLocks noChangeShapeType="1"/>
            </p:cNvSpPr>
            <p:nvPr/>
          </p:nvSpPr>
          <p:spPr bwMode="auto">
            <a:xfrm>
              <a:off x="4840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65" name="Line 57"/>
            <p:cNvSpPr>
              <a:spLocks noChangeShapeType="1"/>
            </p:cNvSpPr>
            <p:nvPr/>
          </p:nvSpPr>
          <p:spPr bwMode="auto">
            <a:xfrm>
              <a:off x="4696" y="230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57466" name="Rectangle 58"/>
          <p:cNvSpPr>
            <a:spLocks noChangeArrowheads="1"/>
          </p:cNvSpPr>
          <p:nvPr/>
        </p:nvSpPr>
        <p:spPr bwMode="auto">
          <a:xfrm>
            <a:off x="3970338" y="5380831"/>
            <a:ext cx="29813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8795" tIns="26626" rIns="18795" bIns="26626"/>
          <a:lstStyle>
            <a:lvl1pPr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508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90170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352550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804988" defTabSz="9017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2621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7193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1765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633788" defTabSz="9017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ts val="1775"/>
              </a:lnSpc>
            </a:pPr>
            <a:r>
              <a:rPr lang="en-US" altLang="zh-TW" sz="1600">
                <a:solidFill>
                  <a:srgbClr val="000000"/>
                </a:solidFill>
                <a:latin typeface="Tahoma" panose="020B0604030504040204" pitchFamily="34" charset="0"/>
                <a:ea typeface="新細明體" panose="02020500000000000000" pitchFamily="18" charset="-120"/>
              </a:rPr>
              <a:t>serial transmission</a:t>
            </a:r>
          </a:p>
        </p:txBody>
      </p:sp>
      <p:sp>
        <p:nvSpPr>
          <p:cNvPr id="657467" name="Line 59"/>
          <p:cNvSpPr>
            <a:spLocks noChangeShapeType="1"/>
          </p:cNvSpPr>
          <p:nvPr/>
        </p:nvSpPr>
        <p:spPr bwMode="auto">
          <a:xfrm>
            <a:off x="4622800" y="3977481"/>
            <a:ext cx="638175" cy="1366837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TW" altLang="en-US"/>
          </a:p>
        </p:txBody>
      </p:sp>
      <p:grpSp>
        <p:nvGrpSpPr>
          <p:cNvPr id="657468" name="Group 60"/>
          <p:cNvGrpSpPr>
            <a:grpSpLocks/>
          </p:cNvGrpSpPr>
          <p:nvPr/>
        </p:nvGrpSpPr>
        <p:grpSpPr bwMode="auto">
          <a:xfrm>
            <a:off x="4002088" y="3325018"/>
            <a:ext cx="1139825" cy="601663"/>
            <a:chOff x="2556" y="1896"/>
            <a:chExt cx="728" cy="384"/>
          </a:xfrm>
        </p:grpSpPr>
        <p:sp>
          <p:nvSpPr>
            <p:cNvPr id="657469" name="Line 61"/>
            <p:cNvSpPr>
              <a:spLocks noChangeShapeType="1"/>
            </p:cNvSpPr>
            <p:nvPr/>
          </p:nvSpPr>
          <p:spPr bwMode="auto">
            <a:xfrm>
              <a:off x="2596" y="2016"/>
              <a:ext cx="64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0" name="Line 62"/>
            <p:cNvSpPr>
              <a:spLocks noChangeShapeType="1"/>
            </p:cNvSpPr>
            <p:nvPr/>
          </p:nvSpPr>
          <p:spPr bwMode="auto">
            <a:xfrm flipH="1">
              <a:off x="2588" y="2160"/>
              <a:ext cx="6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1" name="Oval 63"/>
            <p:cNvSpPr>
              <a:spLocks noChangeArrowheads="1"/>
            </p:cNvSpPr>
            <p:nvPr/>
          </p:nvSpPr>
          <p:spPr bwMode="auto">
            <a:xfrm>
              <a:off x="2556" y="2020"/>
              <a:ext cx="80" cy="14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2" name="Oval 64"/>
            <p:cNvSpPr>
              <a:spLocks noChangeArrowheads="1"/>
            </p:cNvSpPr>
            <p:nvPr/>
          </p:nvSpPr>
          <p:spPr bwMode="auto">
            <a:xfrm>
              <a:off x="3212" y="2020"/>
              <a:ext cx="72" cy="14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3" name="Rectangle 65"/>
            <p:cNvSpPr>
              <a:spLocks noChangeArrowheads="1"/>
            </p:cNvSpPr>
            <p:nvPr/>
          </p:nvSpPr>
          <p:spPr bwMode="auto">
            <a:xfrm>
              <a:off x="2596" y="2028"/>
              <a:ext cx="64" cy="12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4" name="Rectangle 66"/>
            <p:cNvSpPr>
              <a:spLocks noChangeArrowheads="1"/>
            </p:cNvSpPr>
            <p:nvPr/>
          </p:nvSpPr>
          <p:spPr bwMode="auto">
            <a:xfrm>
              <a:off x="2564" y="2068"/>
              <a:ext cx="56" cy="4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5" name="Oval 67"/>
            <p:cNvSpPr>
              <a:spLocks noChangeArrowheads="1"/>
            </p:cNvSpPr>
            <p:nvPr/>
          </p:nvSpPr>
          <p:spPr bwMode="auto">
            <a:xfrm>
              <a:off x="2864" y="1896"/>
              <a:ext cx="112" cy="384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657476" name="Rectangle 68"/>
            <p:cNvSpPr>
              <a:spLocks noChangeArrowheads="1"/>
            </p:cNvSpPr>
            <p:nvPr/>
          </p:nvSpPr>
          <p:spPr bwMode="auto">
            <a:xfrm>
              <a:off x="2940" y="2028"/>
              <a:ext cx="64" cy="12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657477" name="Rectangle 69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75247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Shift register application</a:t>
            </a:r>
          </a:p>
        </p:txBody>
      </p:sp>
      <p:sp>
        <p:nvSpPr>
          <p:cNvPr id="657478" name="Rectangle 70"/>
          <p:cNvSpPr>
            <a:spLocks noGrp="1" noChangeArrowheads="1"/>
          </p:cNvSpPr>
          <p:nvPr>
            <p:ph type="body" idx="1"/>
          </p:nvPr>
        </p:nvSpPr>
        <p:spPr>
          <a:xfrm>
            <a:off x="560022" y="1057219"/>
            <a:ext cx="7848600" cy="845360"/>
          </a:xfrm>
        </p:spPr>
        <p:txBody>
          <a:bodyPr/>
          <a:lstStyle/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Parallel-to-Serial </a:t>
            </a:r>
            <a:r>
              <a:rPr lang="en-US" altLang="zh-TW" b="0" dirty="0">
                <a:solidFill>
                  <a:schemeClr val="accent2"/>
                </a:solidFill>
                <a:ea typeface="新細明體" panose="02020500000000000000" pitchFamily="18" charset="-120"/>
              </a:rPr>
              <a:t>conversion </a:t>
            </a:r>
            <a:r>
              <a:rPr lang="en-US" altLang="zh-TW" b="0" dirty="0">
                <a:ea typeface="新細明體" panose="02020500000000000000" pitchFamily="18" charset="-120"/>
              </a:rPr>
              <a:t>for serial </a:t>
            </a:r>
            <a:r>
              <a:rPr lang="en-US" altLang="zh-TW" b="0" dirty="0" smtClean="0">
                <a:ea typeface="新細明體" panose="02020500000000000000" pitchFamily="18" charset="-120"/>
              </a:rPr>
              <a:t>transmission</a:t>
            </a:r>
          </a:p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Serial-to-Parallel </a:t>
            </a:r>
            <a:r>
              <a:rPr lang="en-US" altLang="zh-TW" b="0" dirty="0">
                <a:solidFill>
                  <a:schemeClr val="accent2"/>
                </a:solidFill>
                <a:ea typeface="新細明體" panose="02020500000000000000" pitchFamily="18" charset="-120"/>
              </a:rPr>
              <a:t>conversion </a:t>
            </a:r>
            <a:r>
              <a:rPr lang="en-US" altLang="zh-TW" b="0" dirty="0">
                <a:ea typeface="新細明體" panose="02020500000000000000" pitchFamily="18" charset="-120"/>
              </a:rPr>
              <a:t>for </a:t>
            </a:r>
            <a:r>
              <a:rPr lang="en-US" altLang="zh-TW" b="0" dirty="0" smtClean="0">
                <a:ea typeface="新細明體" panose="02020500000000000000" pitchFamily="18" charset="-120"/>
              </a:rPr>
              <a:t>data extraction</a:t>
            </a:r>
            <a:endParaRPr lang="en-US" altLang="zh-TW" b="0" dirty="0">
              <a:ea typeface="新細明體" panose="02020500000000000000" pitchFamily="18" charset="-120"/>
            </a:endParaRPr>
          </a:p>
        </p:txBody>
      </p:sp>
      <p:sp>
        <p:nvSpPr>
          <p:cNvPr id="71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70224" y="3574518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Shift register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2468184" y="3570188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Shift register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518424" y="3578505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Shift register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7109022" y="3570187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Shift register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65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3565525" cy="368300"/>
          </a:xfrm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Universal Shift Register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11560" y="836712"/>
            <a:ext cx="77724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Capability of a universal shift register: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clear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control to clear the register to 0.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clock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input to synchronize the operations.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shift-right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control to enable the shift right operation and the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serial input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and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output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lines associated w/ the shift right.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shift-left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control to enable the shift left operation and the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serial input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and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output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lines associated w/ the shift left.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parallel-load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control to enable a parallel transfer and the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n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parallel input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lines associated w/ the parallel transfer.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n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</a:t>
            </a:r>
            <a:r>
              <a:rPr kumimoji="1" lang="en-US" altLang="zh-TW" sz="20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parallel output</a:t>
            </a: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 lines.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Tx/>
              <a:buFontTx/>
              <a:buAutoNum type="arabicPeriod"/>
              <a:tabLst/>
              <a:defRPr/>
            </a:pPr>
            <a:r>
              <a:rPr kumimoji="1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/>
                <a:cs typeface="+mn-cs"/>
              </a:rPr>
              <a:t>A control state that leaves the information in the register unchanged in the presence of the clock.</a:t>
            </a:r>
            <a:endParaRPr kumimoji="1" lang="zh-TW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/>
              <a:cs typeface="+mn-cs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7211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334520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4-bit Universal </a:t>
            </a:r>
            <a:r>
              <a:rPr lang="en-US" altLang="zh-TW" dirty="0">
                <a:ea typeface="新細明體" panose="02020500000000000000" pitchFamily="18" charset="-120"/>
              </a:rPr>
              <a:t>Shift Register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7829" y="1750308"/>
            <a:ext cx="5446737" cy="3961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841" y="5661248"/>
            <a:ext cx="2808883" cy="586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83641" y="908720"/>
            <a:ext cx="3384210" cy="1440160"/>
            <a:chOff x="98" y="720"/>
            <a:chExt cx="2256" cy="741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98" y="720"/>
              <a:ext cx="2016" cy="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795" tIns="26626" rIns="18795" bIns="26626"/>
            <a:lstStyle>
              <a:lvl1pPr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5085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0170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5255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804988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621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7193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765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337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zh-TW" altLang="en-US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</a:t>
              </a: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s1	s0     register operation</a:t>
              </a:r>
              <a:b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0	0	</a:t>
              </a:r>
              <a:r>
                <a:rPr lang="en-US" altLang="zh-TW" sz="1800" dirty="0" smtClean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  No </a:t>
              </a: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change</a:t>
              </a:r>
              <a:b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0	1	</a:t>
              </a:r>
              <a:r>
                <a:rPr lang="en-US" altLang="zh-TW" sz="1800" dirty="0" smtClean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  shift </a:t>
              </a: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right</a:t>
              </a:r>
              <a:b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1	0	</a:t>
              </a:r>
              <a:r>
                <a:rPr lang="en-US" altLang="zh-TW" sz="1800" dirty="0" smtClean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  shift </a:t>
              </a: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left</a:t>
              </a:r>
              <a:b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1	1	</a:t>
              </a:r>
              <a:r>
                <a:rPr lang="en-US" altLang="zh-TW" sz="1800" dirty="0" smtClean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  Parallel </a:t>
              </a:r>
              <a:r>
                <a:rPr lang="en-US" altLang="zh-TW" sz="18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load</a:t>
              </a:r>
            </a:p>
          </p:txBody>
        </p:sp>
        <p:sp>
          <p:nvSpPr>
            <p:cNvPr id="9" name="Line 6"/>
            <p:cNvSpPr>
              <a:spLocks noChangeShapeType="1"/>
            </p:cNvSpPr>
            <p:nvPr/>
          </p:nvSpPr>
          <p:spPr bwMode="auto">
            <a:xfrm flipV="1">
              <a:off x="386" y="877"/>
              <a:ext cx="19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631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334520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4-bit Universal </a:t>
            </a:r>
            <a:r>
              <a:rPr lang="en-US" altLang="zh-TW" dirty="0">
                <a:ea typeface="新細明體" panose="02020500000000000000" pitchFamily="18" charset="-120"/>
              </a:rPr>
              <a:t>Shift Register</a:t>
            </a:r>
          </a:p>
        </p:txBody>
      </p:sp>
      <p:pic>
        <p:nvPicPr>
          <p:cNvPr id="662535" name="Picture 7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05930"/>
            <a:ext cx="7489576" cy="545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62532" name="Group 4"/>
          <p:cNvGrpSpPr>
            <a:grpSpLocks/>
          </p:cNvGrpSpPr>
          <p:nvPr/>
        </p:nvGrpSpPr>
        <p:grpSpPr bwMode="auto">
          <a:xfrm>
            <a:off x="107504" y="764704"/>
            <a:ext cx="3024188" cy="1440160"/>
            <a:chOff x="96" y="576"/>
            <a:chExt cx="2016" cy="741"/>
          </a:xfrm>
        </p:grpSpPr>
        <p:sp>
          <p:nvSpPr>
            <p:cNvPr id="662533" name="Rectangle 5"/>
            <p:cNvSpPr>
              <a:spLocks noChangeArrowheads="1"/>
            </p:cNvSpPr>
            <p:nvPr/>
          </p:nvSpPr>
          <p:spPr bwMode="auto">
            <a:xfrm>
              <a:off x="96" y="576"/>
              <a:ext cx="2016" cy="7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8795" tIns="26626" rIns="18795" bIns="26626"/>
            <a:lstStyle>
              <a:lvl1pPr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5085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0170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352550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804988" defTabSz="901700"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2621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7193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1765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633788" defTabSz="901700" fontAlgn="base">
                <a:spcBef>
                  <a:spcPct val="0"/>
                </a:spcBef>
                <a:spcAft>
                  <a:spcPct val="0"/>
                </a:spcAft>
                <a:tabLst>
                  <a:tab pos="450850" algn="l"/>
                  <a:tab pos="901700" algn="l"/>
                  <a:tab pos="1352550" algn="l"/>
                  <a:tab pos="1804988" algn="l"/>
                </a:tabLs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zh-TW" altLang="en-US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</a:t>
              </a:r>
              <a: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s1	s0     register operation</a:t>
              </a:r>
              <a:b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0	0	No change</a:t>
              </a:r>
              <a:b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0	1	shift right</a:t>
              </a:r>
              <a:b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1	0	shift left</a:t>
              </a:r>
              <a:b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</a:br>
              <a:r>
                <a:rPr lang="en-US" altLang="zh-TW" sz="1600" dirty="0">
                  <a:solidFill>
                    <a:schemeClr val="accent2"/>
                  </a:solidFill>
                  <a:latin typeface="Tahoma" panose="020B0604030504040204" pitchFamily="34" charset="0"/>
                  <a:ea typeface="新細明體" panose="02020500000000000000" pitchFamily="18" charset="-120"/>
                </a:rPr>
                <a:t>	1	1	Parallel load</a:t>
              </a:r>
            </a:p>
          </p:txBody>
        </p:sp>
        <p:sp>
          <p:nvSpPr>
            <p:cNvPr id="662534" name="Line 6"/>
            <p:cNvSpPr>
              <a:spLocks noChangeShapeType="1"/>
            </p:cNvSpPr>
            <p:nvPr/>
          </p:nvSpPr>
          <p:spPr bwMode="auto">
            <a:xfrm>
              <a:off x="432" y="720"/>
              <a:ext cx="16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 sz="1600">
                <a:solidFill>
                  <a:schemeClr val="accent2"/>
                </a:solidFill>
              </a:endParaRPr>
            </a:p>
          </p:txBody>
        </p:sp>
      </p:grp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14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4972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Addition (D Flip-Flop)</a:t>
            </a: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2971800" cy="4667945"/>
          </a:xfrm>
        </p:spPr>
        <p:txBody>
          <a:bodyPr/>
          <a:lstStyle/>
          <a:p>
            <a:pPr marL="342900" indent="-342900"/>
            <a:r>
              <a:rPr lang="en-US" altLang="zh-TW" sz="2000" b="0" dirty="0">
                <a:ea typeface="新細明體" panose="02020500000000000000" pitchFamily="18" charset="-120"/>
              </a:rPr>
              <a:t>Slower than parallel</a:t>
            </a:r>
          </a:p>
          <a:p>
            <a:pPr marL="342900" indent="-342900"/>
            <a:r>
              <a:rPr lang="en-US" altLang="zh-TW" sz="2000" b="0" dirty="0">
                <a:ea typeface="新細明體" panose="02020500000000000000" pitchFamily="18" charset="-120"/>
              </a:rPr>
              <a:t>Low cost</a:t>
            </a:r>
          </a:p>
          <a:p>
            <a:pPr marL="342900" indent="-342900"/>
            <a:r>
              <a:rPr lang="en-US" altLang="zh-TW" sz="2000" b="0" dirty="0">
                <a:ea typeface="新細明體" panose="02020500000000000000" pitchFamily="18" charset="-120"/>
              </a:rPr>
              <a:t>Only one full adder</a:t>
            </a:r>
          </a:p>
          <a:p>
            <a:pPr marL="342900" indent="-342900"/>
            <a:r>
              <a:rPr lang="en-US" altLang="zh-TW" sz="2000" b="0" dirty="0" smtClean="0">
                <a:ea typeface="新細明體" panose="02020500000000000000" pitchFamily="18" charset="-120"/>
              </a:rPr>
              <a:t>Start </a:t>
            </a:r>
            <a:r>
              <a:rPr lang="en-US" altLang="zh-TW" sz="2000" b="0" dirty="0">
                <a:ea typeface="新細明體" panose="02020500000000000000" pitchFamily="18" charset="-120"/>
              </a:rPr>
              <a:t>with low-order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bit </a:t>
            </a:r>
            <a:r>
              <a:rPr lang="en-US" altLang="zh-TW" sz="2000" b="0" dirty="0">
                <a:ea typeface="新細明體" panose="02020500000000000000" pitchFamily="18" charset="-120"/>
              </a:rPr>
              <a:t>addition</a:t>
            </a:r>
          </a:p>
          <a:p>
            <a:pPr marL="342900" indent="-342900"/>
            <a:r>
              <a:rPr lang="en-US" altLang="zh-TW" sz="2000" b="0" dirty="0">
                <a:solidFill>
                  <a:schemeClr val="accent2"/>
                </a:solidFill>
                <a:ea typeface="新細明體" panose="02020500000000000000" pitchFamily="18" charset="-120"/>
              </a:rPr>
              <a:t>Shift control</a:t>
            </a:r>
            <a:r>
              <a:rPr lang="en-US" altLang="zh-TW" sz="2000" b="0" dirty="0">
                <a:ea typeface="新細明體" panose="02020500000000000000" pitchFamily="18" charset="-120"/>
              </a:rPr>
              <a:t>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start/stop addition</a:t>
            </a:r>
          </a:p>
          <a:p>
            <a:pPr marL="342900" indent="-342900"/>
            <a:r>
              <a:rPr lang="en-US" altLang="zh-TW" sz="2000" b="0" dirty="0" smtClean="0">
                <a:ea typeface="新細明體" panose="02020500000000000000" pitchFamily="18" charset="-120"/>
              </a:rPr>
              <a:t>carry </a:t>
            </a:r>
            <a:r>
              <a:rPr lang="en-US" altLang="zh-TW" sz="2000" b="0" dirty="0">
                <a:solidFill>
                  <a:schemeClr val="accent1"/>
                </a:solidFill>
                <a:ea typeface="新細明體" panose="02020500000000000000" pitchFamily="18" charset="-120"/>
              </a:rPr>
              <a:t>(Q)</a:t>
            </a:r>
            <a:r>
              <a:rPr lang="en-US" altLang="zh-TW" sz="2000" b="0" dirty="0">
                <a:ea typeface="新細明體" panose="02020500000000000000" pitchFamily="18" charset="-120"/>
              </a:rPr>
              <a:t> is saved</a:t>
            </a:r>
          </a:p>
          <a:p>
            <a:pPr marL="342900" indent="-342900"/>
            <a:r>
              <a:rPr lang="en-US" altLang="zh-TW" sz="2000" b="0" dirty="0">
                <a:ea typeface="新細明體" panose="02020500000000000000" pitchFamily="18" charset="-120"/>
              </a:rPr>
              <a:t>Add multiple values.</a:t>
            </a:r>
          </a:p>
          <a:p>
            <a:pPr marL="742950" lvl="1" indent="-285750"/>
            <a:r>
              <a:rPr lang="en-US" altLang="zh-TW" sz="2000" b="0" dirty="0">
                <a:ea typeface="新細明體" panose="02020500000000000000" pitchFamily="18" charset="-120"/>
              </a:rPr>
              <a:t>New values placed in 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       </a:t>
            </a:r>
            <a:r>
              <a:rPr lang="en-US" altLang="zh-TW" sz="2000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shift </a:t>
            </a:r>
            <a:r>
              <a:rPr lang="en-US" altLang="zh-TW" sz="2000" b="0" dirty="0">
                <a:solidFill>
                  <a:schemeClr val="accent2"/>
                </a:solidFill>
                <a:ea typeface="新細明體" panose="02020500000000000000" pitchFamily="18" charset="-120"/>
              </a:rPr>
              <a:t>register B</a:t>
            </a:r>
          </a:p>
          <a:p>
            <a:pPr marL="342900" indent="-342900"/>
            <a:endParaRPr lang="en-US" altLang="zh-TW" sz="2000" b="0" dirty="0">
              <a:ea typeface="新細明體" panose="02020500000000000000" pitchFamily="18" charset="-120"/>
            </a:endParaRPr>
          </a:p>
        </p:txBody>
      </p:sp>
      <p:pic>
        <p:nvPicPr>
          <p:cNvPr id="660484" name="Picture 4" descr="AACFLRH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066800"/>
            <a:ext cx="55626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882354" y="5157192"/>
            <a:ext cx="186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 i.e.  X + Y + Z 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4985509"/>
            <a:ext cx="990600" cy="361950"/>
          </a:xfrm>
          <a:prstGeom prst="rect">
            <a:avLst/>
          </a:prstGeom>
          <a:ln>
            <a:noFill/>
          </a:ln>
        </p:spPr>
      </p:pic>
      <p:sp>
        <p:nvSpPr>
          <p:cNvPr id="6" name="橢圓 5"/>
          <p:cNvSpPr/>
          <p:nvPr/>
        </p:nvSpPr>
        <p:spPr bwMode="auto">
          <a:xfrm>
            <a:off x="4499992" y="1556792"/>
            <a:ext cx="216024" cy="36004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4499992" y="2852936"/>
            <a:ext cx="216024" cy="36004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4644008" y="5229200"/>
            <a:ext cx="216024" cy="360040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576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0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0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4972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Addition (D Flip-Flop)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/>
          <a:stretch>
            <a:fillRect/>
          </a:stretch>
        </p:blipFill>
        <p:spPr bwMode="auto">
          <a:xfrm>
            <a:off x="365894" y="774424"/>
            <a:ext cx="5263356" cy="43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2079773" y="1649039"/>
            <a:ext cx="685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0101</a:t>
            </a:r>
          </a:p>
        </p:txBody>
      </p:sp>
      <p:sp>
        <p:nvSpPr>
          <p:cNvPr id="24" name="Text Box 6"/>
          <p:cNvSpPr txBox="1">
            <a:spLocks noChangeArrowheads="1"/>
          </p:cNvSpPr>
          <p:nvPr/>
        </p:nvSpPr>
        <p:spPr bwMode="auto">
          <a:xfrm>
            <a:off x="2072630" y="2890367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0011</a:t>
            </a: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923928" y="2948087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</a:t>
            </a: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5212345" y="1340768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</a:t>
            </a:r>
          </a:p>
        </p:txBody>
      </p: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5213574" y="2204864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1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117" y="5551015"/>
            <a:ext cx="135731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528270"/>
            <a:ext cx="3096344" cy="2122988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 bwMode="auto">
          <a:xfrm>
            <a:off x="2536112" y="1649039"/>
            <a:ext cx="144016" cy="36671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橢圓 15"/>
          <p:cNvSpPr/>
          <p:nvPr/>
        </p:nvSpPr>
        <p:spPr bwMode="auto">
          <a:xfrm>
            <a:off x="2539296" y="2898607"/>
            <a:ext cx="144016" cy="36671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6012160" y="3306297"/>
            <a:ext cx="2664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can analyze this serial adder as follows.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10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/>
          <a:stretch>
            <a:fillRect/>
          </a:stretch>
        </p:blipFill>
        <p:spPr bwMode="auto">
          <a:xfrm>
            <a:off x="365894" y="774424"/>
            <a:ext cx="5263356" cy="43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4528270"/>
            <a:ext cx="3096344" cy="2122988"/>
          </a:xfrm>
          <a:prstGeom prst="rect">
            <a:avLst/>
          </a:prstGeom>
        </p:spPr>
      </p:pic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4972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Addition (D Flip-Flop)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30" name="Text Box 12"/>
          <p:cNvSpPr txBox="1">
            <a:spLocks noChangeArrowheads="1"/>
          </p:cNvSpPr>
          <p:nvPr/>
        </p:nvSpPr>
        <p:spPr bwMode="auto">
          <a:xfrm>
            <a:off x="2195736" y="1628800"/>
            <a:ext cx="685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</a:t>
            </a: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010</a:t>
            </a:r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2204467" y="2849888"/>
            <a:ext cx="6683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?001</a:t>
            </a: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0" y="5684937"/>
            <a:ext cx="135731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637616" y="2852936"/>
            <a:ext cx="144016" cy="36671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2" name="橢圓 11"/>
          <p:cNvSpPr/>
          <p:nvPr/>
        </p:nvSpPr>
        <p:spPr bwMode="auto">
          <a:xfrm>
            <a:off x="2657280" y="1628800"/>
            <a:ext cx="144016" cy="366713"/>
          </a:xfrm>
          <a:prstGeom prst="ellipse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923928" y="2948087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1</a:t>
            </a:r>
            <a:endParaRPr kumimoji="1" lang="zh-TW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5212345" y="1340768"/>
            <a:ext cx="309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0</a:t>
            </a: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5213574" y="2204864"/>
            <a:ext cx="3095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cs typeface="+mn-cs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224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641" y="4202038"/>
            <a:ext cx="3609975" cy="2152650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"/>
          <a:stretch>
            <a:fillRect/>
          </a:stretch>
        </p:blipFill>
        <p:spPr bwMode="auto">
          <a:xfrm>
            <a:off x="273782" y="836712"/>
            <a:ext cx="4752039" cy="392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4972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Addition (D Flip-Flop)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10" y="5684937"/>
            <a:ext cx="135731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876256" y="3951158"/>
            <a:ext cx="877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Q(t+1)= D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436096" y="3951157"/>
            <a:ext cx="458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Q(t)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21979" y="2681606"/>
            <a:ext cx="288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Or</a:t>
            </a:r>
            <a:r>
              <a:rPr kumimoji="0" lang="en-US" altLang="zh-TW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we can think of this circuit as a finite state machine, implemented with D Flip-flop.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cxnSp>
        <p:nvCxnSpPr>
          <p:cNvPr id="19" name="直線單箭頭接點 18"/>
          <p:cNvCxnSpPr/>
          <p:nvPr/>
        </p:nvCxnSpPr>
        <p:spPr bwMode="auto">
          <a:xfrm flipH="1">
            <a:off x="6038892" y="3603260"/>
            <a:ext cx="352209" cy="34789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單箭頭接點 19"/>
          <p:cNvCxnSpPr/>
          <p:nvPr/>
        </p:nvCxnSpPr>
        <p:spPr bwMode="auto">
          <a:xfrm>
            <a:off x="6774011" y="3603260"/>
            <a:ext cx="360663" cy="34789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圓角矩形 20"/>
          <p:cNvSpPr/>
          <p:nvPr/>
        </p:nvSpPr>
        <p:spPr bwMode="auto">
          <a:xfrm>
            <a:off x="3310653" y="1268760"/>
            <a:ext cx="1648120" cy="3159193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376141" y="4494165"/>
            <a:ext cx="2952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8328425" y="4452083"/>
            <a:ext cx="411240" cy="1902605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403648" y="5013176"/>
            <a:ext cx="2611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Tx/>
              <a:buNone/>
              <a:tabLst/>
              <a:defRPr/>
            </a:pP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S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 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= </a:t>
            </a: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 </a:t>
            </a:r>
            <a:r>
              <a:rPr kumimoji="1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Q</a:t>
            </a:r>
            <a:endParaRPr kumimoji="1" lang="en-US" altLang="zh-TW" sz="1800" b="0" i="0" u="none" strike="noStrike" kern="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83984" y="5346933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43000" marR="0" lvl="2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Tx/>
              <a:buNone/>
              <a:tabLst/>
              <a:defRPr/>
            </a:pPr>
            <a:r>
              <a:rPr kumimoji="1" lang="en-US" altLang="zh-TW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D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 = </a:t>
            </a: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</a:t>
            </a:r>
            <a:r>
              <a:rPr kumimoji="1" lang="en-US" altLang="zh-TW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 </a:t>
            </a:r>
            <a:r>
              <a:rPr kumimoji="1" lang="en-US" altLang="zh-TW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+ </a:t>
            </a:r>
            <a:r>
              <a:rPr kumimoji="1" lang="en-US" altLang="zh-TW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</a:t>
            </a:r>
            <a:r>
              <a:rPr kumimoji="1" lang="en-US" altLang="zh-TW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Q</a:t>
            </a:r>
            <a:r>
              <a:rPr kumimoji="1" lang="en-US" altLang="zh-TW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+ </a:t>
            </a:r>
            <a:r>
              <a:rPr kumimoji="1" lang="en-US" altLang="zh-TW" sz="18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yQ</a:t>
            </a:r>
            <a:endParaRPr kumimoji="1" lang="en-US" altLang="zh-TW" sz="1800" b="0" i="0" u="none" strike="noStrike" kern="0" cap="none" spc="0" normalizeH="0" baseline="-25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5" name="向下箭號 4"/>
          <p:cNvSpPr/>
          <p:nvPr/>
        </p:nvSpPr>
        <p:spPr bwMode="auto">
          <a:xfrm rot="5400000">
            <a:off x="4716501" y="5327152"/>
            <a:ext cx="285292" cy="430278"/>
          </a:xfrm>
          <a:prstGeom prst="down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795" y="4809420"/>
            <a:ext cx="190500" cy="1457325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2535368" y="5737587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(a full adder)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63DE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260" y="1770226"/>
            <a:ext cx="624117" cy="50664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5627" y="2072655"/>
            <a:ext cx="3143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9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  <p:bldP spid="25" grpId="0"/>
      <p:bldP spid="5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08" y="1611632"/>
            <a:ext cx="7667625" cy="3181350"/>
          </a:xfrm>
          <a:prstGeom prst="rect">
            <a:avLst/>
          </a:prstGeom>
        </p:spPr>
      </p:pic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350358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Addition (JK Flip-Flop)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29072" y="5172876"/>
            <a:ext cx="450662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J</a:t>
            </a:r>
            <a:r>
              <a:rPr kumimoji="1" lang="en-US" altLang="zh-TW" sz="20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Q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 = 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x y</a:t>
            </a:r>
            <a:endParaRPr kumimoji="1" lang="en-US" altLang="zh-TW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K</a:t>
            </a:r>
            <a:r>
              <a:rPr kumimoji="1" lang="en-US" altLang="zh-TW" sz="20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Q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 =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x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(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+ y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)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S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  =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Q</a:t>
            </a:r>
            <a:endParaRPr kumimoji="1" lang="en-US" altLang="zh-TW" sz="20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5206702"/>
            <a:ext cx="2400300" cy="1390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6535316" y="1774192"/>
            <a:ext cx="1656184" cy="308611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09600" y="915078"/>
            <a:ext cx="7848600" cy="282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3200" marR="0" lvl="0" indent="-203200" algn="l" defTabSz="914400" rtl="0" eaLnBrk="0" fontAlgn="base" latinLnBrk="0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Clr>
                <a:srgbClr val="063DE8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63DE8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+mn-cs"/>
              </a:rPr>
              <a:t>The serial adder can be implemented using JK FFs, too.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34" y="2636912"/>
            <a:ext cx="742950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3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48085"/>
            <a:ext cx="1497205" cy="372603"/>
          </a:xfrm>
          <a:noFill/>
          <a:ln/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Overview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" name="Rectangle 1027"/>
          <p:cNvSpPr txBox="1">
            <a:spLocks noChangeArrowheads="1"/>
          </p:cNvSpPr>
          <p:nvPr/>
        </p:nvSpPr>
        <p:spPr bwMode="auto">
          <a:xfrm>
            <a:off x="539552" y="836712"/>
            <a:ext cx="7344816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Clocked sequential circuits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 group of flip-flops and combinational gates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connected to form a feedback path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標楷體"/>
              </a:rPr>
              <a:t>		Flip-flops  +	Combinational gates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		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標楷體"/>
              </a:rPr>
              <a:t>(essential)            (optional)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Register: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 group of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標楷體"/>
              </a:rPr>
              <a:t>flip-flops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"/>
                <a:ea typeface="標楷體"/>
              </a:rPr>
              <a:t>gates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that determine how the information is transferred into the register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Counter: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 register that goes through a predetermined sequence of states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endParaRPr kumimoji="1" lang="zh-TW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3689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350358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Serial </a:t>
            </a:r>
            <a:r>
              <a:rPr lang="en-US" altLang="zh-TW" dirty="0" smtClean="0">
                <a:ea typeface="新細明體" panose="02020500000000000000" pitchFamily="18" charset="-120"/>
              </a:rPr>
              <a:t>Addition (JK Flip-Flop)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Picture 10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519" y="2060848"/>
            <a:ext cx="7678905" cy="4377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147726" y="763960"/>
            <a:ext cx="3886200" cy="12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J</a:t>
            </a:r>
            <a:r>
              <a:rPr kumimoji="1" lang="en-US" altLang="zh-TW" sz="20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Q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 = 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x y</a:t>
            </a: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K</a:t>
            </a:r>
            <a:r>
              <a:rPr kumimoji="1" lang="en-US" altLang="zh-TW" sz="2000" b="0" i="1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Q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=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x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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=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(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+ y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)</a:t>
            </a:r>
          </a:p>
          <a:p>
            <a:pPr marL="114300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50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S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   =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x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y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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  <a:sym typeface="Symbol" panose="05050102010706020507" pitchFamily="18" charset="2"/>
              </a:rPr>
              <a:t>Q</a:t>
            </a:r>
            <a:endParaRPr kumimoji="1" lang="en-US" altLang="zh-TW" sz="2000" b="0" i="0" u="none" strike="noStrike" kern="0" cap="none" spc="0" normalizeH="0" baseline="-2500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33B8BC2-AB18-45D6-A297-52864FC7064E}" type="slidenum">
              <a:rPr kumimoji="0" lang="en-US" altLang="zh-TW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TW" sz="1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圓角矩形 7"/>
          <p:cNvSpPr/>
          <p:nvPr/>
        </p:nvSpPr>
        <p:spPr bwMode="auto">
          <a:xfrm>
            <a:off x="4355976" y="2420888"/>
            <a:ext cx="4176464" cy="3456384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0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1517650" cy="368300"/>
          </a:xfrm>
          <a:noFill/>
          <a:ln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Summary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980728"/>
            <a:ext cx="8420100" cy="3167534"/>
          </a:xfrm>
          <a:noFill/>
          <a:ln/>
        </p:spPr>
        <p:txBody>
          <a:bodyPr/>
          <a:lstStyle/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Shift registers can be combined together to allow for data transfer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Serial transfer used in modems and computer peripherals (e.g. mouse)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D flip flops allow for a simple design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Data </a:t>
            </a:r>
            <a:r>
              <a:rPr lang="en-US" altLang="zh-TW" b="0" dirty="0">
                <a:solidFill>
                  <a:schemeClr val="accent1"/>
                </a:solidFill>
                <a:ea typeface="新細明體" panose="02020500000000000000" pitchFamily="18" charset="-120"/>
              </a:rPr>
              <a:t>clocked </a:t>
            </a:r>
            <a:r>
              <a:rPr lang="en-US" altLang="zh-TW" b="0" dirty="0">
                <a:ea typeface="新細明體" panose="02020500000000000000" pitchFamily="18" charset="-120"/>
              </a:rPr>
              <a:t>in during clock transition (rising or falling edge)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Serial addition takes less chip area but is slow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b="0" dirty="0">
                <a:ea typeface="新細明體" panose="02020500000000000000" pitchFamily="18" charset="-120"/>
              </a:rPr>
              <a:t>Universal shift register allows for many operations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The register is </a:t>
            </a:r>
            <a:r>
              <a:rPr lang="en-US" altLang="zh-TW" b="0" dirty="0">
                <a:solidFill>
                  <a:schemeClr val="accent1"/>
                </a:solidFill>
                <a:ea typeface="新細明體" panose="02020500000000000000" pitchFamily="18" charset="-120"/>
              </a:rPr>
              <a:t>programmable.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It allows for different operations at different times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1988840"/>
            <a:ext cx="3312864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Counters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20235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1465263" cy="368300"/>
          </a:xfrm>
          <a:noFill/>
          <a:ln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Counters</a:t>
            </a:r>
          </a:p>
        </p:txBody>
      </p:sp>
      <p:sp>
        <p:nvSpPr>
          <p:cNvPr id="582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80728"/>
            <a:ext cx="8420100" cy="4474045"/>
          </a:xfrm>
          <a:noFill/>
          <a:ln/>
        </p:spPr>
        <p:txBody>
          <a:bodyPr/>
          <a:lstStyle/>
          <a:p>
            <a:r>
              <a:rPr lang="en-US" altLang="zh-TW" b="0" dirty="0">
                <a:ea typeface="新細明體" panose="02020500000000000000" pitchFamily="18" charset="-120"/>
              </a:rPr>
              <a:t>Counters are important components in computers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They increment or decrement by one in response to input </a:t>
            </a:r>
          </a:p>
          <a:p>
            <a:r>
              <a:rPr lang="en-US" altLang="zh-TW" b="0" dirty="0">
                <a:ea typeface="新細明體" panose="02020500000000000000" pitchFamily="18" charset="-120"/>
              </a:rPr>
              <a:t>Two main types of counters</a:t>
            </a:r>
          </a:p>
          <a:p>
            <a:pPr lvl="1"/>
            <a:r>
              <a:rPr lang="en-US" altLang="zh-TW" b="0" dirty="0">
                <a:solidFill>
                  <a:schemeClr val="accent1"/>
                </a:solidFill>
                <a:ea typeface="新細明體" panose="02020500000000000000" pitchFamily="18" charset="-120"/>
              </a:rPr>
              <a:t>Ripple (asynchronous) counters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Synchronous counters</a:t>
            </a:r>
          </a:p>
          <a:p>
            <a:r>
              <a:rPr lang="en-US" altLang="zh-TW" b="0" dirty="0">
                <a:solidFill>
                  <a:schemeClr val="accent2"/>
                </a:solidFill>
                <a:ea typeface="新細明體" panose="02020500000000000000" pitchFamily="18" charset="-120"/>
              </a:rPr>
              <a:t>Ripple</a:t>
            </a:r>
            <a:r>
              <a:rPr lang="en-US" altLang="zh-TW" b="0" dirty="0">
                <a:ea typeface="新細明體" panose="02020500000000000000" pitchFamily="18" charset="-120"/>
              </a:rPr>
              <a:t> counters 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Flip flop output serves as a source for triggering other flip </a:t>
            </a:r>
            <a:r>
              <a:rPr lang="en-US" altLang="zh-TW" b="0" dirty="0" smtClean="0">
                <a:ea typeface="新細明體" panose="02020500000000000000" pitchFamily="18" charset="-120"/>
              </a:rPr>
              <a:t>flops</a:t>
            </a:r>
          </a:p>
          <a:p>
            <a:pPr lvl="1"/>
            <a:r>
              <a:rPr lang="en-US" altLang="zh-TW" b="0" dirty="0">
                <a:solidFill>
                  <a:schemeClr val="accent2"/>
                </a:solidFill>
                <a:ea typeface="新細明體" panose="02020500000000000000" pitchFamily="18" charset="-120"/>
              </a:rPr>
              <a:t>no common clock </a:t>
            </a:r>
            <a:r>
              <a:rPr lang="en-US" altLang="zh-TW" b="0" dirty="0">
                <a:ea typeface="新細明體" panose="02020500000000000000" pitchFamily="18" charset="-120"/>
              </a:rPr>
              <a:t>pulse (not synchronous</a:t>
            </a:r>
            <a:r>
              <a:rPr lang="en-US" altLang="zh-TW" b="0" dirty="0" smtClean="0">
                <a:ea typeface="新細明體" panose="02020500000000000000" pitchFamily="18" charset="-120"/>
              </a:rPr>
              <a:t>)</a:t>
            </a:r>
          </a:p>
          <a:p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Synchronous</a:t>
            </a: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b="0" dirty="0">
                <a:ea typeface="新細明體" panose="02020500000000000000" pitchFamily="18" charset="-120"/>
              </a:rPr>
              <a:t>counters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All flip flops triggered by a </a:t>
            </a: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common clock</a:t>
            </a: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b="0" dirty="0">
                <a:ea typeface="新細明體" panose="02020500000000000000" pitchFamily="18" charset="-120"/>
              </a:rPr>
              <a:t>signal</a:t>
            </a:r>
          </a:p>
          <a:p>
            <a:r>
              <a:rPr lang="en-US" altLang="zh-TW" b="0" dirty="0">
                <a:ea typeface="新細明體" panose="02020500000000000000" pitchFamily="18" charset="-120"/>
              </a:rPr>
              <a:t>Synchronous counters are more widely used in industry.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2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2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2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2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2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26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59832" y="1988840"/>
            <a:ext cx="3960936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Ripple Counters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35341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3972241" cy="372603"/>
          </a:xfrm>
        </p:spPr>
        <p:txBody>
          <a:bodyPr/>
          <a:lstStyle/>
          <a:p>
            <a:r>
              <a:rPr lang="en-US" altLang="zh-TW" dirty="0" smtClean="0"/>
              <a:t>4-bit </a:t>
            </a:r>
            <a:r>
              <a:rPr lang="en-US" altLang="zh-TW" dirty="0"/>
              <a:t>binary 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836712"/>
            <a:ext cx="8496944" cy="20190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</a:rPr>
              <a:t>Binary count sequence:  </a:t>
            </a: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</a:rPr>
              <a:t>4-bit</a:t>
            </a:r>
          </a:p>
          <a:p>
            <a:pPr marL="1257300" lvl="2" indent="-342900" eaLnBrk="1" hangingPunct="1">
              <a:spcBef>
                <a:spcPct val="2000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Ø"/>
            </a:pPr>
            <a:r>
              <a:rPr kumimoji="1" lang="en-US" altLang="zh-TW" kern="0" dirty="0" smtClean="0">
                <a:solidFill>
                  <a:srgbClr val="000000"/>
                </a:solidFill>
                <a:latin typeface="Arial"/>
                <a:ea typeface="標楷體"/>
              </a:rPr>
              <a:t>An n‐bit </a:t>
            </a:r>
            <a:r>
              <a:rPr kumimoji="1" lang="en-US" altLang="zh-TW" kern="0" dirty="0">
                <a:solidFill>
                  <a:srgbClr val="000000"/>
                </a:solidFill>
                <a:latin typeface="Arial"/>
                <a:ea typeface="標楷體"/>
              </a:rPr>
              <a:t>binary counter consists of </a:t>
            </a:r>
            <a:r>
              <a:rPr kumimoji="1" lang="en-US" altLang="zh-TW" kern="0" dirty="0">
                <a:solidFill>
                  <a:schemeClr val="accent2"/>
                </a:solidFill>
                <a:latin typeface="Arial"/>
                <a:ea typeface="標楷體"/>
              </a:rPr>
              <a:t>n</a:t>
            </a:r>
            <a:r>
              <a:rPr kumimoji="1" lang="en-US" altLang="zh-TW" kern="0" dirty="0">
                <a:solidFill>
                  <a:srgbClr val="000000"/>
                </a:solidFill>
                <a:latin typeface="Arial"/>
                <a:ea typeface="標楷體"/>
              </a:rPr>
              <a:t> flip‐flops and can count in binary from 0 through </a:t>
            </a:r>
            <a:r>
              <a:rPr kumimoji="1" lang="en-US" altLang="zh-TW" kern="0" dirty="0">
                <a:solidFill>
                  <a:schemeClr val="accent2"/>
                </a:solidFill>
                <a:latin typeface="Arial"/>
                <a:ea typeface="標楷體"/>
              </a:rPr>
              <a:t>2</a:t>
            </a:r>
            <a:r>
              <a:rPr kumimoji="1" lang="en-US" altLang="zh-TW" kern="0" baseline="30000" dirty="0">
                <a:solidFill>
                  <a:schemeClr val="accent2"/>
                </a:solidFill>
                <a:latin typeface="Arial"/>
                <a:ea typeface="標楷體"/>
              </a:rPr>
              <a:t>n </a:t>
            </a:r>
            <a:r>
              <a:rPr kumimoji="1" lang="en-US" altLang="zh-TW" kern="0" dirty="0">
                <a:solidFill>
                  <a:schemeClr val="accent2"/>
                </a:solidFill>
                <a:latin typeface="Arial"/>
                <a:ea typeface="標楷體"/>
              </a:rPr>
              <a:t>- 1</a:t>
            </a:r>
            <a:r>
              <a:rPr kumimoji="1" lang="en-US" altLang="zh-TW" kern="0" dirty="0" smtClean="0">
                <a:solidFill>
                  <a:srgbClr val="000000"/>
                </a:solidFill>
                <a:latin typeface="Arial"/>
                <a:ea typeface="標楷體"/>
              </a:rPr>
              <a:t>.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</a:rPr>
              <a:t>To </a:t>
            </a: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</a:rPr>
              <a:t>understand the operation of the </a:t>
            </a: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</a:rPr>
              <a:t>4‐bit </a:t>
            </a: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</a:rPr>
              <a:t>binary ripple counter, refer to the </a:t>
            </a: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</a:rPr>
              <a:t>first nine </a:t>
            </a: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</a:rPr>
              <a:t>binary numbers listed in Table 6.4 </a:t>
            </a: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</a:rPr>
              <a:t>.</a:t>
            </a:r>
          </a:p>
          <a:p>
            <a:pPr marL="1200150" lvl="2" indent="-285750" eaLnBrk="1" hangingPunct="1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Ø"/>
            </a:pPr>
            <a:r>
              <a:rPr kumimoji="1" lang="en-US" altLang="zh-TW" kern="0" dirty="0">
                <a:solidFill>
                  <a:srgbClr val="000000"/>
                </a:solidFill>
                <a:latin typeface="Arial"/>
                <a:ea typeface="標楷體"/>
              </a:rPr>
              <a:t>After the count of 15, the counter goes back to 0 </a:t>
            </a:r>
            <a:r>
              <a:rPr kumimoji="1" lang="en-US" altLang="zh-TW" kern="0" dirty="0" smtClean="0">
                <a:solidFill>
                  <a:srgbClr val="000000"/>
                </a:solidFill>
                <a:latin typeface="Arial"/>
                <a:ea typeface="標楷體"/>
              </a:rPr>
              <a:t>to repeat </a:t>
            </a:r>
            <a:r>
              <a:rPr kumimoji="1" lang="en-US" altLang="zh-TW" kern="0" dirty="0">
                <a:solidFill>
                  <a:srgbClr val="000000"/>
                </a:solidFill>
                <a:latin typeface="Arial"/>
                <a:ea typeface="標楷體"/>
              </a:rPr>
              <a:t>the count.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3150"/>
            <a:ext cx="3384376" cy="338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436096" y="3501008"/>
            <a:ext cx="3600400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SzPct val="60000"/>
              <a:buFont typeface="Wingdings" panose="05000000000000000000" pitchFamily="2" charset="2"/>
              <a:buChar char="u"/>
            </a:pPr>
            <a:r>
              <a:rPr lang="en-US" altLang="zh-TW" sz="1600" dirty="0" smtClean="0">
                <a:solidFill>
                  <a:schemeClr val="accent2"/>
                </a:solidFill>
              </a:rPr>
              <a:t>A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0</a:t>
            </a:r>
            <a:r>
              <a:rPr lang="en-US" altLang="zh-TW" sz="1600" dirty="0" smtClean="0">
                <a:solidFill>
                  <a:schemeClr val="accent2"/>
                </a:solidFill>
              </a:rPr>
              <a:t> </a:t>
            </a:r>
            <a:r>
              <a:rPr lang="en-US" altLang="zh-TW" sz="1600" dirty="0">
                <a:solidFill>
                  <a:schemeClr val="accent2"/>
                </a:solidFill>
              </a:rPr>
              <a:t>is complemented with each count </a:t>
            </a:r>
            <a:r>
              <a:rPr lang="en-US" altLang="zh-TW" sz="1600" dirty="0" smtClean="0">
                <a:solidFill>
                  <a:schemeClr val="accent2"/>
                </a:solidFill>
              </a:rPr>
              <a:t>pulse input</a:t>
            </a:r>
            <a:r>
              <a:rPr lang="en-US" altLang="zh-TW" sz="1600" dirty="0">
                <a:solidFill>
                  <a:schemeClr val="accent2"/>
                </a:solidFill>
              </a:rPr>
              <a:t>. </a:t>
            </a:r>
          </a:p>
          <a:p>
            <a:pPr marL="285750" indent="-285750">
              <a:spcBef>
                <a:spcPts val="600"/>
              </a:spcBef>
              <a:buSzPct val="60000"/>
              <a:buFont typeface="Wingdings" panose="05000000000000000000" pitchFamily="2" charset="2"/>
              <a:buChar char="u"/>
            </a:pPr>
            <a:r>
              <a:rPr lang="en-US" altLang="zh-TW" sz="1600" dirty="0" smtClean="0">
                <a:solidFill>
                  <a:schemeClr val="accent2"/>
                </a:solidFill>
              </a:rPr>
              <a:t>Every </a:t>
            </a:r>
            <a:r>
              <a:rPr lang="en-US" altLang="zh-TW" sz="1600" dirty="0">
                <a:solidFill>
                  <a:schemeClr val="accent2"/>
                </a:solidFill>
              </a:rPr>
              <a:t>time that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0</a:t>
            </a:r>
            <a:r>
              <a:rPr lang="en-US" altLang="zh-TW" sz="1600" dirty="0">
                <a:solidFill>
                  <a:schemeClr val="accent2"/>
                </a:solidFill>
              </a:rPr>
              <a:t> goes from 1 to 0, it complements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1</a:t>
            </a:r>
            <a:r>
              <a:rPr lang="en-US" altLang="zh-TW" sz="1600" dirty="0">
                <a:solidFill>
                  <a:schemeClr val="accent2"/>
                </a:solidFill>
              </a:rPr>
              <a:t>. </a:t>
            </a:r>
            <a:endParaRPr lang="en-US" altLang="zh-TW" sz="1600" dirty="0" smtClean="0">
              <a:solidFill>
                <a:schemeClr val="accent2"/>
              </a:solidFill>
            </a:endParaRPr>
          </a:p>
          <a:p>
            <a:pPr marL="285750" indent="-285750">
              <a:spcBef>
                <a:spcPts val="600"/>
              </a:spcBef>
              <a:buSzPct val="60000"/>
              <a:buFont typeface="Wingdings" panose="05000000000000000000" pitchFamily="2" charset="2"/>
              <a:buChar char="u"/>
            </a:pPr>
            <a:r>
              <a:rPr lang="en-US" altLang="zh-TW" sz="1600" dirty="0" smtClean="0">
                <a:solidFill>
                  <a:schemeClr val="accent2"/>
                </a:solidFill>
              </a:rPr>
              <a:t>Every </a:t>
            </a:r>
            <a:r>
              <a:rPr lang="en-US" altLang="zh-TW" sz="1600" dirty="0">
                <a:solidFill>
                  <a:schemeClr val="accent2"/>
                </a:solidFill>
              </a:rPr>
              <a:t>time that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1</a:t>
            </a:r>
            <a:r>
              <a:rPr lang="en-US" altLang="zh-TW" sz="1600" dirty="0">
                <a:solidFill>
                  <a:schemeClr val="accent2"/>
                </a:solidFill>
              </a:rPr>
              <a:t> </a:t>
            </a:r>
            <a:r>
              <a:rPr lang="en-US" altLang="zh-TW" sz="1600" dirty="0" smtClean="0">
                <a:solidFill>
                  <a:schemeClr val="accent2"/>
                </a:solidFill>
              </a:rPr>
              <a:t>goes from </a:t>
            </a:r>
            <a:r>
              <a:rPr lang="en-US" altLang="zh-TW" sz="1600" dirty="0">
                <a:solidFill>
                  <a:schemeClr val="accent2"/>
                </a:solidFill>
              </a:rPr>
              <a:t>1 to 0, it complements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2</a:t>
            </a:r>
            <a:r>
              <a:rPr lang="en-US" altLang="zh-TW" sz="1600" dirty="0">
                <a:solidFill>
                  <a:schemeClr val="accent2"/>
                </a:solidFill>
              </a:rPr>
              <a:t>. </a:t>
            </a:r>
          </a:p>
          <a:p>
            <a:pPr marL="285750" indent="-285750">
              <a:spcBef>
                <a:spcPts val="600"/>
              </a:spcBef>
              <a:buSzPct val="60000"/>
              <a:buFont typeface="Wingdings" panose="05000000000000000000" pitchFamily="2" charset="2"/>
              <a:buChar char="u"/>
            </a:pPr>
            <a:r>
              <a:rPr lang="en-US" altLang="zh-TW" sz="1600" dirty="0" smtClean="0">
                <a:solidFill>
                  <a:schemeClr val="accent2"/>
                </a:solidFill>
              </a:rPr>
              <a:t>Every </a:t>
            </a:r>
            <a:r>
              <a:rPr lang="en-US" altLang="zh-TW" sz="1600" dirty="0">
                <a:solidFill>
                  <a:schemeClr val="accent2"/>
                </a:solidFill>
              </a:rPr>
              <a:t>time that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2</a:t>
            </a:r>
            <a:r>
              <a:rPr lang="en-US" altLang="zh-TW" sz="1600" dirty="0">
                <a:solidFill>
                  <a:schemeClr val="accent2"/>
                </a:solidFill>
              </a:rPr>
              <a:t> goes from 1 to 0, it complements A</a:t>
            </a:r>
            <a:r>
              <a:rPr lang="en-US" altLang="zh-TW" sz="1600" baseline="-25000" dirty="0">
                <a:solidFill>
                  <a:schemeClr val="accent2"/>
                </a:solidFill>
              </a:rPr>
              <a:t>3</a:t>
            </a:r>
            <a:endParaRPr lang="zh-TW" altLang="en-US" sz="1600" baseline="-25000" dirty="0">
              <a:solidFill>
                <a:schemeClr val="accent2"/>
              </a:solidFill>
            </a:endParaRPr>
          </a:p>
        </p:txBody>
      </p:sp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6158737" cy="372603"/>
          </a:xfrm>
        </p:spPr>
        <p:txBody>
          <a:bodyPr/>
          <a:lstStyle/>
          <a:p>
            <a:r>
              <a:rPr lang="en-US" altLang="zh-TW" dirty="0" smtClean="0"/>
              <a:t>4-bit </a:t>
            </a:r>
            <a:r>
              <a:rPr lang="en-US" altLang="zh-TW" dirty="0"/>
              <a:t>binary 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Counters (with JK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6712"/>
            <a:ext cx="3984104" cy="7283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628800"/>
            <a:ext cx="5521063" cy="70467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088" y="2476289"/>
            <a:ext cx="7488832" cy="17020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9632" y="4308497"/>
            <a:ext cx="5184575" cy="241616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5010" y="5147900"/>
            <a:ext cx="93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2"/>
                </a:solidFill>
              </a:rPr>
              <a:t>Timing</a:t>
            </a:r>
            <a:endParaRPr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59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4416274" cy="372603"/>
          </a:xfrm>
        </p:spPr>
        <p:txBody>
          <a:bodyPr/>
          <a:lstStyle/>
          <a:p>
            <a:r>
              <a:rPr lang="en-US" altLang="zh-TW" dirty="0" smtClean="0"/>
              <a:t>Problem with 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Counters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6712"/>
            <a:ext cx="5904656" cy="13866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276872"/>
            <a:ext cx="5760640" cy="107445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73" y="3535767"/>
            <a:ext cx="6608415" cy="2773553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590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6891310" cy="372603"/>
          </a:xfrm>
        </p:spPr>
        <p:txBody>
          <a:bodyPr/>
          <a:lstStyle/>
          <a:p>
            <a:r>
              <a:rPr lang="en-US" altLang="zh-TW" dirty="0" smtClean="0"/>
              <a:t>4-bit </a:t>
            </a:r>
            <a:r>
              <a:rPr lang="en-US" altLang="zh-TW" dirty="0"/>
              <a:t>binary 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Counters (with T and D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764704"/>
            <a:ext cx="2462461" cy="604182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764704"/>
            <a:ext cx="2277187" cy="6057846"/>
          </a:xfrm>
          <a:prstGeom prst="rect">
            <a:avLst/>
          </a:prstGeom>
        </p:spPr>
      </p:pic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362053" y="926837"/>
            <a:ext cx="282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1" name="Text Box 10"/>
          <p:cNvSpPr txBox="1">
            <a:spLocks noChangeArrowheads="1"/>
          </p:cNvSpPr>
          <p:nvPr/>
        </p:nvSpPr>
        <p:spPr bwMode="auto">
          <a:xfrm>
            <a:off x="3362054" y="1177588"/>
            <a:ext cx="293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3364267" y="2292303"/>
            <a:ext cx="282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3364268" y="2543054"/>
            <a:ext cx="293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3362054" y="3699973"/>
            <a:ext cx="282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364268" y="5065439"/>
            <a:ext cx="2824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0</a:t>
            </a: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3362054" y="3933056"/>
            <a:ext cx="29367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</a:rPr>
              <a:t>1</a:t>
            </a:r>
            <a:endParaRPr kumimoji="1" lang="en-US" altLang="zh-TW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1489846" y="6345896"/>
            <a:ext cx="432048" cy="216024"/>
          </a:xfrm>
          <a:prstGeom prst="rect">
            <a:avLst/>
          </a:prstGeom>
          <a:noFill/>
          <a:ln w="19050" cap="flat" cmpd="sng" algn="ctr">
            <a:solidFill>
              <a:srgbClr val="3333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3923929" y="1969095"/>
            <a:ext cx="1647700" cy="3005382"/>
            <a:chOff x="4102014" y="2041468"/>
            <a:chExt cx="1647700" cy="3005382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2014" y="2575300"/>
              <a:ext cx="1647700" cy="2471550"/>
            </a:xfrm>
            <a:prstGeom prst="rect">
              <a:avLst/>
            </a:prstGeom>
          </p:spPr>
        </p:pic>
        <p:sp>
          <p:nvSpPr>
            <p:cNvPr id="28" name="文字方塊 27"/>
            <p:cNvSpPr txBox="1"/>
            <p:nvPr/>
          </p:nvSpPr>
          <p:spPr>
            <a:xfrm>
              <a:off x="4393251" y="2041468"/>
              <a:ext cx="1356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smtClean="0">
                  <a:solidFill>
                    <a:schemeClr val="accent2"/>
                  </a:solidFill>
                </a:rPr>
                <a:t>(From chap5a)</a:t>
              </a:r>
              <a:endParaRPr lang="zh-TW" altLang="en-US" sz="1400" dirty="0">
                <a:solidFill>
                  <a:schemeClr val="accent2"/>
                </a:solidFill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 rot="16200000">
              <a:off x="4783267" y="3421286"/>
              <a:ext cx="3337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dirty="0" smtClean="0">
                  <a:solidFill>
                    <a:schemeClr val="accent2"/>
                  </a:solidFill>
                </a:rPr>
                <a:t>=</a:t>
              </a:r>
              <a:endParaRPr lang="zh-TW" altLang="en-US" sz="2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1" name="向右箭號 30"/>
          <p:cNvSpPr/>
          <p:nvPr/>
        </p:nvSpPr>
        <p:spPr bwMode="auto">
          <a:xfrm>
            <a:off x="5859660" y="3356992"/>
            <a:ext cx="258211" cy="342982"/>
          </a:xfrm>
          <a:prstGeom prst="rightArrow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374" y="1213797"/>
            <a:ext cx="476250" cy="295275"/>
          </a:xfrm>
          <a:prstGeom prst="rect">
            <a:avLst/>
          </a:prstGeom>
        </p:spPr>
      </p:pic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869267" y="1196752"/>
            <a:ext cx="3063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ahoma" panose="020B0604030504040204" pitchFamily="34" charset="0"/>
                <a:ea typeface="新細明體" panose="02020500000000000000" pitchFamily="18" charset="-120"/>
                <a:sym typeface="Symbol" panose="05050102010706020507" pitchFamily="18" charset="2"/>
              </a:rPr>
              <a:t></a:t>
            </a:r>
            <a:endParaRPr kumimoji="1" lang="zh-TW" alt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639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6" grpId="0"/>
      <p:bldP spid="31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286704" cy="372603"/>
          </a:xfrm>
        </p:spPr>
        <p:txBody>
          <a:bodyPr/>
          <a:lstStyle/>
          <a:p>
            <a:r>
              <a:rPr lang="en-US" altLang="zh-TW" dirty="0" smtClean="0"/>
              <a:t>Ripple Down-</a:t>
            </a:r>
            <a:r>
              <a:rPr lang="en-US" altLang="zh-TW" dirty="0">
                <a:ea typeface="新細明體" panose="02020500000000000000" pitchFamily="18" charset="-120"/>
              </a:rPr>
              <a:t>Counter (with JK FFs)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836712"/>
            <a:ext cx="5722928" cy="321147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98" y="4149080"/>
            <a:ext cx="7390978" cy="2038070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29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0083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07904" y="1988840"/>
            <a:ext cx="3312864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Registers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170988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286704" cy="372603"/>
          </a:xfrm>
        </p:spPr>
        <p:txBody>
          <a:bodyPr/>
          <a:lstStyle/>
          <a:p>
            <a:r>
              <a:rPr lang="en-US" altLang="zh-TW" dirty="0" smtClean="0"/>
              <a:t>Ripple Down-</a:t>
            </a:r>
            <a:r>
              <a:rPr lang="en-US" altLang="zh-TW" dirty="0" smtClean="0">
                <a:ea typeface="新細明體" panose="02020500000000000000" pitchFamily="18" charset="-120"/>
              </a:rPr>
              <a:t>Counter </a:t>
            </a:r>
            <a:r>
              <a:rPr lang="en-US" altLang="zh-TW" dirty="0">
                <a:ea typeface="新細明體" panose="02020500000000000000" pitchFamily="18" charset="-120"/>
              </a:rPr>
              <a:t>(with JK FFs)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98" y="4149080"/>
            <a:ext cx="7390978" cy="20380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920000"/>
            <a:ext cx="7322708" cy="3149468"/>
          </a:xfrm>
          <a:prstGeom prst="rect">
            <a:avLst/>
          </a:prstGeom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439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817298" cy="372603"/>
          </a:xfrm>
        </p:spPr>
        <p:txBody>
          <a:bodyPr/>
          <a:lstStyle/>
          <a:p>
            <a:r>
              <a:rPr lang="en-US" altLang="zh-TW" dirty="0" smtClean="0"/>
              <a:t>Ripple UP/Down </a:t>
            </a:r>
            <a:r>
              <a:rPr lang="en-US" altLang="zh-TW" dirty="0" smtClean="0">
                <a:ea typeface="新細明體" panose="02020500000000000000" pitchFamily="18" charset="-120"/>
              </a:rPr>
              <a:t>Counter </a:t>
            </a:r>
            <a:r>
              <a:rPr lang="en-US" altLang="zh-TW" dirty="0">
                <a:ea typeface="新細明體" panose="02020500000000000000" pitchFamily="18" charset="-120"/>
              </a:rPr>
              <a:t>(with JK FFs)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852383"/>
            <a:ext cx="5388361" cy="25578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0" y="3595525"/>
            <a:ext cx="8139633" cy="244709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2859129"/>
            <a:ext cx="3059237" cy="28183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8144" y="3212976"/>
            <a:ext cx="3063797" cy="276664"/>
          </a:xfrm>
          <a:prstGeom prst="rect">
            <a:avLst/>
          </a:prstGeo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8134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7833876" cy="372603"/>
          </a:xfrm>
        </p:spPr>
        <p:txBody>
          <a:bodyPr/>
          <a:lstStyle/>
          <a:p>
            <a:r>
              <a:rPr lang="en-US" altLang="zh-TW" dirty="0" smtClean="0"/>
              <a:t>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 </a:t>
            </a:r>
            <a:r>
              <a:rPr lang="en-US" altLang="zh-TW" dirty="0">
                <a:ea typeface="新細明體" panose="02020500000000000000" pitchFamily="18" charset="-120"/>
              </a:rPr>
              <a:t>(with </a:t>
            </a:r>
            <a:r>
              <a:rPr lang="en-US" altLang="zh-TW" dirty="0" smtClean="0">
                <a:solidFill>
                  <a:srgbClr val="3333FF"/>
                </a:solidFill>
                <a:ea typeface="新細明體" panose="02020500000000000000" pitchFamily="18" charset="-120"/>
              </a:rPr>
              <a:t>positive edge-triggered </a:t>
            </a:r>
            <a:r>
              <a:rPr lang="en-US" altLang="zh-TW" dirty="0" smtClean="0">
                <a:ea typeface="新細明體" panose="02020500000000000000" pitchFamily="18" charset="-120"/>
              </a:rPr>
              <a:t>JK </a:t>
            </a:r>
            <a:r>
              <a:rPr lang="en-US" altLang="zh-TW" dirty="0">
                <a:ea typeface="新細明體" panose="02020500000000000000" pitchFamily="18" charset="-120"/>
              </a:rPr>
              <a:t>FFs)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1022732"/>
            <a:ext cx="6480720" cy="219024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514700"/>
            <a:ext cx="6840760" cy="2597993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0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3406382" cy="372603"/>
          </a:xfrm>
        </p:spPr>
        <p:txBody>
          <a:bodyPr/>
          <a:lstStyle/>
          <a:p>
            <a:r>
              <a:rPr lang="en-US" altLang="zh-TW" dirty="0" smtClean="0"/>
              <a:t>Modulo </a:t>
            </a:r>
            <a:r>
              <a:rPr lang="en-US" altLang="zh-TW" dirty="0"/>
              <a:t>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08" y="836712"/>
            <a:ext cx="5816699" cy="143595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412377"/>
            <a:ext cx="6042095" cy="10972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36" y="3656883"/>
            <a:ext cx="5339308" cy="104145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63" y="4857146"/>
            <a:ext cx="6557341" cy="660086"/>
          </a:xfrm>
          <a:prstGeom prst="rect">
            <a:avLst/>
          </a:prstGeom>
        </p:spPr>
      </p:pic>
      <p:sp>
        <p:nvSpPr>
          <p:cNvPr id="8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519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3406382" cy="372603"/>
          </a:xfrm>
        </p:spPr>
        <p:txBody>
          <a:bodyPr/>
          <a:lstStyle/>
          <a:p>
            <a:r>
              <a:rPr lang="en-US" altLang="zh-TW" dirty="0" smtClean="0"/>
              <a:t>Modulo </a:t>
            </a:r>
            <a:r>
              <a:rPr lang="en-US" altLang="zh-TW" dirty="0"/>
              <a:t>ripple </a:t>
            </a:r>
            <a:r>
              <a:rPr lang="en-US" altLang="zh-TW" dirty="0" smtClean="0">
                <a:ea typeface="新細明體" panose="02020500000000000000" pitchFamily="18" charset="-120"/>
              </a:rPr>
              <a:t>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54177"/>
            <a:ext cx="4648175" cy="45859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659466"/>
            <a:ext cx="5472608" cy="104945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2875184"/>
            <a:ext cx="3349711" cy="253146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6" y="5589240"/>
            <a:ext cx="3640265" cy="61622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809" y="3140968"/>
            <a:ext cx="4981125" cy="2240532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362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3085781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BCD Ripple 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3" name="Picture 5" descr="AACFLRL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70" y="1768500"/>
            <a:ext cx="4376650" cy="254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84168" y="1628800"/>
            <a:ext cx="2209800" cy="3130550"/>
            <a:chOff x="709" y="2138"/>
            <a:chExt cx="1392" cy="1972"/>
          </a:xfrm>
        </p:grpSpPr>
        <p:sp>
          <p:nvSpPr>
            <p:cNvPr id="5" name="Rectangle 8"/>
            <p:cNvSpPr>
              <a:spLocks noChangeArrowheads="1"/>
            </p:cNvSpPr>
            <p:nvPr/>
          </p:nvSpPr>
          <p:spPr bwMode="auto">
            <a:xfrm>
              <a:off x="830" y="2154"/>
              <a:ext cx="1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 b="1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Q</a:t>
              </a:r>
              <a:r>
                <a:rPr lang="en-US" altLang="zh-TW" sz="15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8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6" name="Rectangle 9"/>
            <p:cNvSpPr>
              <a:spLocks noChangeArrowheads="1"/>
            </p:cNvSpPr>
            <p:nvPr/>
          </p:nvSpPr>
          <p:spPr bwMode="auto">
            <a:xfrm>
              <a:off x="1185" y="2154"/>
              <a:ext cx="1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 b="1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Q</a:t>
              </a:r>
              <a:r>
                <a:rPr lang="en-US" altLang="zh-TW" sz="15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4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712" y="2138"/>
              <a:ext cx="345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712" y="2138"/>
              <a:ext cx="345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1057" y="2138"/>
              <a:ext cx="21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1057" y="2138"/>
              <a:ext cx="21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1057" y="2138"/>
              <a:ext cx="2" cy="13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1078" y="2138"/>
              <a:ext cx="347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078" y="2138"/>
              <a:ext cx="347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>
              <a:off x="830" y="2341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1185" y="2341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830" y="2504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17" name="Rectangle 20"/>
            <p:cNvSpPr>
              <a:spLocks noChangeArrowheads="1"/>
            </p:cNvSpPr>
            <p:nvPr/>
          </p:nvSpPr>
          <p:spPr bwMode="auto">
            <a:xfrm>
              <a:off x="1185" y="2504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18" name="Rectangle 21"/>
            <p:cNvSpPr>
              <a:spLocks noChangeArrowheads="1"/>
            </p:cNvSpPr>
            <p:nvPr/>
          </p:nvSpPr>
          <p:spPr bwMode="auto">
            <a:xfrm>
              <a:off x="830" y="266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19" name="Rectangle 22"/>
            <p:cNvSpPr>
              <a:spLocks noChangeArrowheads="1"/>
            </p:cNvSpPr>
            <p:nvPr/>
          </p:nvSpPr>
          <p:spPr bwMode="auto">
            <a:xfrm>
              <a:off x="1185" y="266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0" name="Rectangle 23"/>
            <p:cNvSpPr>
              <a:spLocks noChangeArrowheads="1"/>
            </p:cNvSpPr>
            <p:nvPr/>
          </p:nvSpPr>
          <p:spPr bwMode="auto">
            <a:xfrm>
              <a:off x="830" y="2832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1185" y="2832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30" y="299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3" name="Rectangle 26"/>
            <p:cNvSpPr>
              <a:spLocks noChangeArrowheads="1"/>
            </p:cNvSpPr>
            <p:nvPr/>
          </p:nvSpPr>
          <p:spPr bwMode="auto">
            <a:xfrm>
              <a:off x="1185" y="299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4" name="Rectangle 27"/>
            <p:cNvSpPr>
              <a:spLocks noChangeArrowheads="1"/>
            </p:cNvSpPr>
            <p:nvPr/>
          </p:nvSpPr>
          <p:spPr bwMode="auto">
            <a:xfrm>
              <a:off x="830" y="315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1185" y="315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830" y="33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7" name="Rectangle 30"/>
            <p:cNvSpPr>
              <a:spLocks noChangeArrowheads="1"/>
            </p:cNvSpPr>
            <p:nvPr/>
          </p:nvSpPr>
          <p:spPr bwMode="auto">
            <a:xfrm>
              <a:off x="1185" y="33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8" name="Rectangle 31"/>
            <p:cNvSpPr>
              <a:spLocks noChangeArrowheads="1"/>
            </p:cNvSpPr>
            <p:nvPr/>
          </p:nvSpPr>
          <p:spPr bwMode="auto">
            <a:xfrm>
              <a:off x="830" y="348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29" name="Rectangle 32"/>
            <p:cNvSpPr>
              <a:spLocks noChangeArrowheads="1"/>
            </p:cNvSpPr>
            <p:nvPr/>
          </p:nvSpPr>
          <p:spPr bwMode="auto">
            <a:xfrm>
              <a:off x="1185" y="348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grpSp>
          <p:nvGrpSpPr>
            <p:cNvPr id="30" name="Group 33"/>
            <p:cNvGrpSpPr>
              <a:grpSpLocks/>
            </p:cNvGrpSpPr>
            <p:nvPr/>
          </p:nvGrpSpPr>
          <p:grpSpPr bwMode="auto">
            <a:xfrm>
              <a:off x="1425" y="2138"/>
              <a:ext cx="329" cy="1491"/>
              <a:chOff x="3351" y="2640"/>
              <a:chExt cx="191" cy="1287"/>
            </a:xfrm>
          </p:grpSpPr>
          <p:sp>
            <p:nvSpPr>
              <p:cNvPr id="77" name="Rectangle 34"/>
              <p:cNvSpPr>
                <a:spLocks noChangeArrowheads="1"/>
              </p:cNvSpPr>
              <p:nvPr/>
            </p:nvSpPr>
            <p:spPr bwMode="auto">
              <a:xfrm>
                <a:off x="3412" y="2654"/>
                <a:ext cx="77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TW" sz="1500" b="1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Q</a:t>
                </a:r>
                <a:r>
                  <a:rPr lang="en-US" altLang="zh-TW" sz="1500" b="1" baseline="-250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2</a:t>
                </a:r>
                <a:endParaRPr lang="en-US" altLang="zh-TW">
                  <a:ea typeface="新細明體" panose="02020500000000000000" pitchFamily="18" charset="-120"/>
                </a:endParaRPr>
              </a:p>
            </p:txBody>
          </p:sp>
          <p:sp>
            <p:nvSpPr>
              <p:cNvPr id="78" name="Rectangle 35"/>
              <p:cNvSpPr>
                <a:spLocks noChangeArrowheads="1"/>
              </p:cNvSpPr>
              <p:nvPr/>
            </p:nvSpPr>
            <p:spPr bwMode="auto">
              <a:xfrm>
                <a:off x="3351" y="2640"/>
                <a:ext cx="11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9" name="Line 36"/>
              <p:cNvSpPr>
                <a:spLocks noChangeShapeType="1"/>
              </p:cNvSpPr>
              <p:nvPr/>
            </p:nvSpPr>
            <p:spPr bwMode="auto">
              <a:xfrm>
                <a:off x="3351" y="2640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0" name="Line 37"/>
              <p:cNvSpPr>
                <a:spLocks noChangeShapeType="1"/>
              </p:cNvSpPr>
              <p:nvPr/>
            </p:nvSpPr>
            <p:spPr bwMode="auto">
              <a:xfrm>
                <a:off x="3351" y="2640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1" name="Rectangle 38"/>
              <p:cNvSpPr>
                <a:spLocks noChangeArrowheads="1"/>
              </p:cNvSpPr>
              <p:nvPr/>
            </p:nvSpPr>
            <p:spPr bwMode="auto">
              <a:xfrm>
                <a:off x="3362" y="2640"/>
                <a:ext cx="168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2" name="Line 39"/>
              <p:cNvSpPr>
                <a:spLocks noChangeShapeType="1"/>
              </p:cNvSpPr>
              <p:nvPr/>
            </p:nvSpPr>
            <p:spPr bwMode="auto">
              <a:xfrm>
                <a:off x="3362" y="2640"/>
                <a:ext cx="168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3" name="Rectangle 40"/>
              <p:cNvSpPr>
                <a:spLocks noChangeArrowheads="1"/>
              </p:cNvSpPr>
              <p:nvPr/>
            </p:nvSpPr>
            <p:spPr bwMode="auto">
              <a:xfrm>
                <a:off x="3530" y="2640"/>
                <a:ext cx="12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4" name="Line 41"/>
              <p:cNvSpPr>
                <a:spLocks noChangeShapeType="1"/>
              </p:cNvSpPr>
              <p:nvPr/>
            </p:nvSpPr>
            <p:spPr bwMode="auto">
              <a:xfrm>
                <a:off x="3530" y="2640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5" name="Line 42"/>
              <p:cNvSpPr>
                <a:spLocks noChangeShapeType="1"/>
              </p:cNvSpPr>
              <p:nvPr/>
            </p:nvSpPr>
            <p:spPr bwMode="auto">
              <a:xfrm>
                <a:off x="3530" y="2640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6" name="Rectangle 43"/>
              <p:cNvSpPr>
                <a:spLocks noChangeArrowheads="1"/>
              </p:cNvSpPr>
              <p:nvPr/>
            </p:nvSpPr>
            <p:spPr bwMode="auto">
              <a:xfrm>
                <a:off x="3409" y="2815"/>
                <a:ext cx="35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0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87" name="Rectangle 44"/>
              <p:cNvSpPr>
                <a:spLocks noChangeArrowheads="1"/>
              </p:cNvSpPr>
              <p:nvPr/>
            </p:nvSpPr>
            <p:spPr bwMode="auto">
              <a:xfrm>
                <a:off x="3409" y="2956"/>
                <a:ext cx="3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0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88" name="Rectangle 45"/>
              <p:cNvSpPr>
                <a:spLocks noChangeArrowheads="1"/>
              </p:cNvSpPr>
              <p:nvPr/>
            </p:nvSpPr>
            <p:spPr bwMode="auto">
              <a:xfrm>
                <a:off x="3409" y="3097"/>
                <a:ext cx="3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89" name="Rectangle 46"/>
              <p:cNvSpPr>
                <a:spLocks noChangeArrowheads="1"/>
              </p:cNvSpPr>
              <p:nvPr/>
            </p:nvSpPr>
            <p:spPr bwMode="auto">
              <a:xfrm>
                <a:off x="3409" y="3239"/>
                <a:ext cx="35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90" name="Rectangle 47"/>
              <p:cNvSpPr>
                <a:spLocks noChangeArrowheads="1"/>
              </p:cNvSpPr>
              <p:nvPr/>
            </p:nvSpPr>
            <p:spPr bwMode="auto">
              <a:xfrm>
                <a:off x="3409" y="3380"/>
                <a:ext cx="3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0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91" name="Rectangle 48"/>
              <p:cNvSpPr>
                <a:spLocks noChangeArrowheads="1"/>
              </p:cNvSpPr>
              <p:nvPr/>
            </p:nvSpPr>
            <p:spPr bwMode="auto">
              <a:xfrm>
                <a:off x="3409" y="3520"/>
                <a:ext cx="3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0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92" name="Rectangle 49"/>
              <p:cNvSpPr>
                <a:spLocks noChangeArrowheads="1"/>
              </p:cNvSpPr>
              <p:nvPr/>
            </p:nvSpPr>
            <p:spPr bwMode="auto">
              <a:xfrm>
                <a:off x="3409" y="3662"/>
                <a:ext cx="35" cy="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  <p:sp>
            <p:nvSpPr>
              <p:cNvPr id="93" name="Rectangle 50"/>
              <p:cNvSpPr>
                <a:spLocks noChangeArrowheads="1"/>
              </p:cNvSpPr>
              <p:nvPr/>
            </p:nvSpPr>
            <p:spPr bwMode="auto">
              <a:xfrm>
                <a:off x="3409" y="3803"/>
                <a:ext cx="35" cy="1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TW" altLang="en-US" sz="1500">
                    <a:solidFill>
                      <a:srgbClr val="000000"/>
                    </a:solidFill>
                    <a:latin typeface="Times New Roman" panose="02020603050405020304" pitchFamily="18" charset="0"/>
                    <a:ea typeface="新細明體" panose="02020500000000000000" pitchFamily="18" charset="-120"/>
                  </a:rPr>
                  <a:t>1</a:t>
                </a:r>
                <a:endParaRPr lang="zh-TW" altLang="en-US">
                  <a:ea typeface="新細明體" panose="02020500000000000000" pitchFamily="18" charset="-120"/>
                </a:endParaRPr>
              </a:p>
            </p:txBody>
          </p:sp>
        </p:grpSp>
        <p:grpSp>
          <p:nvGrpSpPr>
            <p:cNvPr id="31" name="Group 51"/>
            <p:cNvGrpSpPr>
              <a:grpSpLocks/>
            </p:cNvGrpSpPr>
            <p:nvPr/>
          </p:nvGrpSpPr>
          <p:grpSpPr bwMode="auto">
            <a:xfrm>
              <a:off x="709" y="2342"/>
              <a:ext cx="1042" cy="13"/>
              <a:chOff x="2938" y="3942"/>
              <a:chExt cx="604" cy="11"/>
            </a:xfrm>
          </p:grpSpPr>
          <p:sp>
            <p:nvSpPr>
              <p:cNvPr id="62" name="Rectangle 52"/>
              <p:cNvSpPr>
                <a:spLocks noChangeArrowheads="1"/>
              </p:cNvSpPr>
              <p:nvPr/>
            </p:nvSpPr>
            <p:spPr bwMode="auto">
              <a:xfrm>
                <a:off x="2938" y="3942"/>
                <a:ext cx="200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3" name="Line 53"/>
              <p:cNvSpPr>
                <a:spLocks noChangeShapeType="1"/>
              </p:cNvSpPr>
              <p:nvPr/>
            </p:nvSpPr>
            <p:spPr bwMode="auto">
              <a:xfrm>
                <a:off x="2938" y="3942"/>
                <a:ext cx="200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4" name="Rectangle 54"/>
              <p:cNvSpPr>
                <a:spLocks noChangeArrowheads="1"/>
              </p:cNvSpPr>
              <p:nvPr/>
            </p:nvSpPr>
            <p:spPr bwMode="auto">
              <a:xfrm>
                <a:off x="3138" y="3942"/>
                <a:ext cx="12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5" name="Line 55"/>
              <p:cNvSpPr>
                <a:spLocks noChangeShapeType="1"/>
              </p:cNvSpPr>
              <p:nvPr/>
            </p:nvSpPr>
            <p:spPr bwMode="auto">
              <a:xfrm>
                <a:off x="3138" y="39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6" name="Line 56"/>
              <p:cNvSpPr>
                <a:spLocks noChangeShapeType="1"/>
              </p:cNvSpPr>
              <p:nvPr/>
            </p:nvSpPr>
            <p:spPr bwMode="auto">
              <a:xfrm>
                <a:off x="3138" y="3942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7" name="Rectangle 57"/>
              <p:cNvSpPr>
                <a:spLocks noChangeArrowheads="1"/>
              </p:cNvSpPr>
              <p:nvPr/>
            </p:nvSpPr>
            <p:spPr bwMode="auto">
              <a:xfrm>
                <a:off x="3150" y="3942"/>
                <a:ext cx="201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8" name="Line 58"/>
              <p:cNvSpPr>
                <a:spLocks noChangeShapeType="1"/>
              </p:cNvSpPr>
              <p:nvPr/>
            </p:nvSpPr>
            <p:spPr bwMode="auto">
              <a:xfrm>
                <a:off x="3150" y="3942"/>
                <a:ext cx="201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69" name="Rectangle 59"/>
              <p:cNvSpPr>
                <a:spLocks noChangeArrowheads="1"/>
              </p:cNvSpPr>
              <p:nvPr/>
            </p:nvSpPr>
            <p:spPr bwMode="auto">
              <a:xfrm>
                <a:off x="3351" y="3942"/>
                <a:ext cx="11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0" name="Line 60"/>
              <p:cNvSpPr>
                <a:spLocks noChangeShapeType="1"/>
              </p:cNvSpPr>
              <p:nvPr/>
            </p:nvSpPr>
            <p:spPr bwMode="auto">
              <a:xfrm>
                <a:off x="3351" y="3942"/>
                <a:ext cx="11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1" name="Line 61"/>
              <p:cNvSpPr>
                <a:spLocks noChangeShapeType="1"/>
              </p:cNvSpPr>
              <p:nvPr/>
            </p:nvSpPr>
            <p:spPr bwMode="auto">
              <a:xfrm>
                <a:off x="3351" y="3942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2" name="Rectangle 62"/>
              <p:cNvSpPr>
                <a:spLocks noChangeArrowheads="1"/>
              </p:cNvSpPr>
              <p:nvPr/>
            </p:nvSpPr>
            <p:spPr bwMode="auto">
              <a:xfrm>
                <a:off x="3362" y="3942"/>
                <a:ext cx="168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3" name="Line 63"/>
              <p:cNvSpPr>
                <a:spLocks noChangeShapeType="1"/>
              </p:cNvSpPr>
              <p:nvPr/>
            </p:nvSpPr>
            <p:spPr bwMode="auto">
              <a:xfrm>
                <a:off x="3362" y="3942"/>
                <a:ext cx="168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4" name="Rectangle 64"/>
              <p:cNvSpPr>
                <a:spLocks noChangeArrowheads="1"/>
              </p:cNvSpPr>
              <p:nvPr/>
            </p:nvSpPr>
            <p:spPr bwMode="auto">
              <a:xfrm>
                <a:off x="3530" y="3942"/>
                <a:ext cx="12" cy="11"/>
              </a:xfrm>
              <a:prstGeom prst="rect">
                <a:avLst/>
              </a:prstGeom>
              <a:solidFill>
                <a:srgbClr val="008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5" name="Line 65"/>
              <p:cNvSpPr>
                <a:spLocks noChangeShapeType="1"/>
              </p:cNvSpPr>
              <p:nvPr/>
            </p:nvSpPr>
            <p:spPr bwMode="auto">
              <a:xfrm>
                <a:off x="3530" y="3942"/>
                <a:ext cx="12" cy="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76" name="Line 66"/>
              <p:cNvSpPr>
                <a:spLocks noChangeShapeType="1"/>
              </p:cNvSpPr>
              <p:nvPr/>
            </p:nvSpPr>
            <p:spPr bwMode="auto">
              <a:xfrm>
                <a:off x="3530" y="3942"/>
                <a:ext cx="1" cy="11"/>
              </a:xfrm>
              <a:prstGeom prst="line">
                <a:avLst/>
              </a:prstGeom>
              <a:noFill/>
              <a:ln w="0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TW" altLang="en-US"/>
              </a:p>
            </p:txBody>
          </p:sp>
        </p:grpSp>
        <p:sp>
          <p:nvSpPr>
            <p:cNvPr id="32" name="Rectangle 67"/>
            <p:cNvSpPr>
              <a:spLocks noChangeArrowheads="1"/>
            </p:cNvSpPr>
            <p:nvPr/>
          </p:nvSpPr>
          <p:spPr bwMode="auto">
            <a:xfrm>
              <a:off x="1877" y="2154"/>
              <a:ext cx="1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500" b="1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Q</a:t>
              </a:r>
              <a:r>
                <a:rPr lang="en-US" altLang="zh-TW" sz="1500" b="1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en-US" altLang="zh-TW">
                <a:ea typeface="新細明體" panose="02020500000000000000" pitchFamily="18" charset="-120"/>
              </a:endParaRPr>
            </a:p>
          </p:txBody>
        </p:sp>
        <p:sp>
          <p:nvSpPr>
            <p:cNvPr id="33" name="Rectangle 68"/>
            <p:cNvSpPr>
              <a:spLocks noChangeArrowheads="1"/>
            </p:cNvSpPr>
            <p:nvPr/>
          </p:nvSpPr>
          <p:spPr bwMode="auto">
            <a:xfrm>
              <a:off x="1772" y="2138"/>
              <a:ext cx="19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Line 69"/>
            <p:cNvSpPr>
              <a:spLocks noChangeShapeType="1"/>
            </p:cNvSpPr>
            <p:nvPr/>
          </p:nvSpPr>
          <p:spPr bwMode="auto">
            <a:xfrm>
              <a:off x="1772" y="2138"/>
              <a:ext cx="19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Line 70"/>
            <p:cNvSpPr>
              <a:spLocks noChangeShapeType="1"/>
            </p:cNvSpPr>
            <p:nvPr/>
          </p:nvSpPr>
          <p:spPr bwMode="auto">
            <a:xfrm>
              <a:off x="1772" y="2138"/>
              <a:ext cx="1" cy="13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Rectangle 71"/>
            <p:cNvSpPr>
              <a:spLocks noChangeArrowheads="1"/>
            </p:cNvSpPr>
            <p:nvPr/>
          </p:nvSpPr>
          <p:spPr bwMode="auto">
            <a:xfrm>
              <a:off x="1791" y="2138"/>
              <a:ext cx="289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Line 72"/>
            <p:cNvSpPr>
              <a:spLocks noChangeShapeType="1"/>
            </p:cNvSpPr>
            <p:nvPr/>
          </p:nvSpPr>
          <p:spPr bwMode="auto">
            <a:xfrm>
              <a:off x="1791" y="2138"/>
              <a:ext cx="289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Rectangle 73"/>
            <p:cNvSpPr>
              <a:spLocks noChangeArrowheads="1"/>
            </p:cNvSpPr>
            <p:nvPr/>
          </p:nvSpPr>
          <p:spPr bwMode="auto">
            <a:xfrm>
              <a:off x="2080" y="2138"/>
              <a:ext cx="21" cy="13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Line 74"/>
            <p:cNvSpPr>
              <a:spLocks noChangeShapeType="1"/>
            </p:cNvSpPr>
            <p:nvPr/>
          </p:nvSpPr>
          <p:spPr bwMode="auto">
            <a:xfrm>
              <a:off x="2080" y="2138"/>
              <a:ext cx="21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75"/>
            <p:cNvSpPr>
              <a:spLocks noChangeShapeType="1"/>
            </p:cNvSpPr>
            <p:nvPr/>
          </p:nvSpPr>
          <p:spPr bwMode="auto">
            <a:xfrm>
              <a:off x="2080" y="2138"/>
              <a:ext cx="2" cy="13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Rectangle 76"/>
            <p:cNvSpPr>
              <a:spLocks noChangeArrowheads="1"/>
            </p:cNvSpPr>
            <p:nvPr/>
          </p:nvSpPr>
          <p:spPr bwMode="auto">
            <a:xfrm>
              <a:off x="1872" y="2341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2" name="Rectangle 77"/>
            <p:cNvSpPr>
              <a:spLocks noChangeArrowheads="1"/>
            </p:cNvSpPr>
            <p:nvPr/>
          </p:nvSpPr>
          <p:spPr bwMode="auto">
            <a:xfrm>
              <a:off x="1872" y="2504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3" name="Rectangle 78"/>
            <p:cNvSpPr>
              <a:spLocks noChangeArrowheads="1"/>
            </p:cNvSpPr>
            <p:nvPr/>
          </p:nvSpPr>
          <p:spPr bwMode="auto">
            <a:xfrm>
              <a:off x="1872" y="266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 dirty="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 dirty="0">
                <a:ea typeface="新細明體" panose="02020500000000000000" pitchFamily="18" charset="-120"/>
              </a:endParaRPr>
            </a:p>
          </p:txBody>
        </p:sp>
        <p:sp>
          <p:nvSpPr>
            <p:cNvPr id="44" name="Rectangle 79"/>
            <p:cNvSpPr>
              <a:spLocks noChangeArrowheads="1"/>
            </p:cNvSpPr>
            <p:nvPr/>
          </p:nvSpPr>
          <p:spPr bwMode="auto">
            <a:xfrm>
              <a:off x="1872" y="2832"/>
              <a:ext cx="60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5" name="Rectangle 80"/>
            <p:cNvSpPr>
              <a:spLocks noChangeArrowheads="1"/>
            </p:cNvSpPr>
            <p:nvPr/>
          </p:nvSpPr>
          <p:spPr bwMode="auto">
            <a:xfrm>
              <a:off x="1872" y="299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6" name="Rectangle 81"/>
            <p:cNvSpPr>
              <a:spLocks noChangeArrowheads="1"/>
            </p:cNvSpPr>
            <p:nvPr/>
          </p:nvSpPr>
          <p:spPr bwMode="auto">
            <a:xfrm>
              <a:off x="1872" y="3157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7" name="Rectangle 82"/>
            <p:cNvSpPr>
              <a:spLocks noChangeArrowheads="1"/>
            </p:cNvSpPr>
            <p:nvPr/>
          </p:nvSpPr>
          <p:spPr bwMode="auto">
            <a:xfrm>
              <a:off x="1872" y="332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8" name="Rectangle 83"/>
            <p:cNvSpPr>
              <a:spLocks noChangeArrowheads="1"/>
            </p:cNvSpPr>
            <p:nvPr/>
          </p:nvSpPr>
          <p:spPr bwMode="auto">
            <a:xfrm>
              <a:off x="1872" y="3485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49" name="Line 84"/>
            <p:cNvSpPr>
              <a:spLocks noChangeShapeType="1"/>
            </p:cNvSpPr>
            <p:nvPr/>
          </p:nvSpPr>
          <p:spPr bwMode="auto">
            <a:xfrm>
              <a:off x="1772" y="2342"/>
              <a:ext cx="289" cy="1"/>
            </a:xfrm>
            <a:prstGeom prst="line">
              <a:avLst/>
            </a:prstGeom>
            <a:noFill/>
            <a:ln w="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0" name="Rectangle 85"/>
            <p:cNvSpPr>
              <a:spLocks noChangeArrowheads="1"/>
            </p:cNvSpPr>
            <p:nvPr/>
          </p:nvSpPr>
          <p:spPr bwMode="auto">
            <a:xfrm>
              <a:off x="830" y="363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1" name="Rectangle 86"/>
            <p:cNvSpPr>
              <a:spLocks noChangeArrowheads="1"/>
            </p:cNvSpPr>
            <p:nvPr/>
          </p:nvSpPr>
          <p:spPr bwMode="auto">
            <a:xfrm>
              <a:off x="1185" y="363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2" name="Rectangle 87"/>
            <p:cNvSpPr>
              <a:spLocks noChangeArrowheads="1"/>
            </p:cNvSpPr>
            <p:nvPr/>
          </p:nvSpPr>
          <p:spPr bwMode="auto">
            <a:xfrm>
              <a:off x="830" y="380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3" name="Rectangle 88"/>
            <p:cNvSpPr>
              <a:spLocks noChangeArrowheads="1"/>
            </p:cNvSpPr>
            <p:nvPr/>
          </p:nvSpPr>
          <p:spPr bwMode="auto">
            <a:xfrm>
              <a:off x="1185" y="380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4" name="Rectangle 89"/>
            <p:cNvSpPr>
              <a:spLocks noChangeArrowheads="1"/>
            </p:cNvSpPr>
            <p:nvPr/>
          </p:nvSpPr>
          <p:spPr bwMode="auto">
            <a:xfrm>
              <a:off x="830" y="396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5" name="Rectangle 90"/>
            <p:cNvSpPr>
              <a:spLocks noChangeArrowheads="1"/>
            </p:cNvSpPr>
            <p:nvPr/>
          </p:nvSpPr>
          <p:spPr bwMode="auto">
            <a:xfrm>
              <a:off x="1185" y="396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6" name="Rectangle 101"/>
            <p:cNvSpPr>
              <a:spLocks noChangeArrowheads="1"/>
            </p:cNvSpPr>
            <p:nvPr/>
          </p:nvSpPr>
          <p:spPr bwMode="auto">
            <a:xfrm>
              <a:off x="1872" y="363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7" name="Rectangle 102"/>
            <p:cNvSpPr>
              <a:spLocks noChangeArrowheads="1"/>
            </p:cNvSpPr>
            <p:nvPr/>
          </p:nvSpPr>
          <p:spPr bwMode="auto">
            <a:xfrm>
              <a:off x="1872" y="3802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1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8" name="Rectangle 103"/>
            <p:cNvSpPr>
              <a:spLocks noChangeArrowheads="1"/>
            </p:cNvSpPr>
            <p:nvPr/>
          </p:nvSpPr>
          <p:spPr bwMode="auto">
            <a:xfrm>
              <a:off x="1872" y="3966"/>
              <a:ext cx="60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59" name="Rectangle 109"/>
            <p:cNvSpPr>
              <a:spLocks noChangeArrowheads="1"/>
            </p:cNvSpPr>
            <p:nvPr/>
          </p:nvSpPr>
          <p:spPr bwMode="auto">
            <a:xfrm>
              <a:off x="1540" y="3639"/>
              <a:ext cx="6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0" name="Rectangle 110"/>
            <p:cNvSpPr>
              <a:spLocks noChangeArrowheads="1"/>
            </p:cNvSpPr>
            <p:nvPr/>
          </p:nvSpPr>
          <p:spPr bwMode="auto">
            <a:xfrm>
              <a:off x="1540" y="3802"/>
              <a:ext cx="61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  <p:sp>
          <p:nvSpPr>
            <p:cNvPr id="61" name="Rectangle 111"/>
            <p:cNvSpPr>
              <a:spLocks noChangeArrowheads="1"/>
            </p:cNvSpPr>
            <p:nvPr/>
          </p:nvSpPr>
          <p:spPr bwMode="auto">
            <a:xfrm>
              <a:off x="1540" y="3966"/>
              <a:ext cx="6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latin typeface="Times New Roman" panose="02020603050405020304" pitchFamily="18" charset="0"/>
                  <a:ea typeface="新細明體" panose="02020500000000000000" pitchFamily="18" charset="-120"/>
                </a:rPr>
                <a:t>0</a:t>
              </a:r>
              <a:endParaRPr lang="zh-TW" altLang="en-US">
                <a:ea typeface="新細明體" panose="02020500000000000000" pitchFamily="18" charset="-120"/>
              </a:endParaRPr>
            </a:p>
          </p:txBody>
        </p:sp>
      </p:grpSp>
      <p:sp>
        <p:nvSpPr>
          <p:cNvPr id="9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556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4743286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BCD Ripple Counter (method 1)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824483"/>
            <a:ext cx="6000750" cy="2676525"/>
          </a:xfrm>
          <a:prstGeom prst="rect">
            <a:avLst/>
          </a:prstGeom>
        </p:spPr>
      </p:pic>
      <p:pic>
        <p:nvPicPr>
          <p:cNvPr id="584704" name="圖片 584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588593"/>
            <a:ext cx="5762625" cy="3152775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437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6208046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BCD Ripple Counter (method 2 from Text)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340" y="847307"/>
            <a:ext cx="3467100" cy="5876925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 bwMode="auto">
          <a:xfrm>
            <a:off x="7127712" y="2323300"/>
            <a:ext cx="288032" cy="3136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7164288" y="5157192"/>
            <a:ext cx="288032" cy="313612"/>
          </a:xfrm>
          <a:prstGeom prst="ellips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79512" y="764704"/>
            <a:ext cx="518457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 changes state after each clock </a:t>
            </a:r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pulse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 complements every time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goes from 1 to 0</a:t>
            </a:r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When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=0,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is complemented with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goes from 1 to 0.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When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=1,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 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=0</a:t>
            </a:r>
          </a:p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When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=1,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is complemented with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pulse.</a:t>
            </a:r>
          </a:p>
          <a:p>
            <a:pPr marL="742950" lvl="1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is clear when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is 0 with Q</a:t>
            </a:r>
            <a:r>
              <a:rPr lang="en-US" altLang="zh-TW" baseline="-25000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pulse</a:t>
            </a:r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.</a:t>
            </a:r>
            <a:endParaRPr lang="en-US" altLang="zh-TW" dirty="0">
              <a:solidFill>
                <a:schemeClr val="accent2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218059"/>
              </p:ext>
            </p:extLst>
          </p:nvPr>
        </p:nvGraphicFramePr>
        <p:xfrm>
          <a:off x="1348435" y="3764936"/>
          <a:ext cx="2128092" cy="2959296"/>
        </p:xfrm>
        <a:graphic>
          <a:graphicData uri="http://schemas.openxmlformats.org/drawingml/2006/table">
            <a:tbl>
              <a:tblPr firstRow="1" firstCol="1" bandRow="1"/>
              <a:tblGrid>
                <a:gridCol w="5320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0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20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2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kern="100" baseline="-250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kern="100" baseline="-250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kern="100" baseline="-250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sz="1600" kern="100" baseline="-250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66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0</a:t>
                      </a:r>
                      <a:endParaRPr lang="zh-TW" sz="16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1271314" y="3743618"/>
            <a:ext cx="2292574" cy="2217939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1271314" y="5982875"/>
            <a:ext cx="2292574" cy="762675"/>
          </a:xfrm>
          <a:prstGeom prst="rect">
            <a:avLst/>
          </a:prstGeom>
          <a:noFill/>
          <a:ln w="190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709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397500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Three-Decade Decimal BCD Counter</a:t>
            </a:r>
          </a:p>
        </p:txBody>
      </p:sp>
      <p:pic>
        <p:nvPicPr>
          <p:cNvPr id="4" name="Picture 103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924944"/>
            <a:ext cx="7201495" cy="277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539552" y="908720"/>
            <a:ext cx="7272808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To count from 0 to </a:t>
            </a:r>
            <a:r>
              <a:rPr lang="en-US" altLang="zh-TW" dirty="0" smtClean="0">
                <a:solidFill>
                  <a:schemeClr val="tx1"/>
                </a:solidFill>
              </a:rPr>
              <a:t>999, we </a:t>
            </a:r>
            <a:r>
              <a:rPr lang="en-US" altLang="zh-TW" dirty="0">
                <a:solidFill>
                  <a:schemeClr val="tx1"/>
                </a:solidFill>
              </a:rPr>
              <a:t>need a three‐decade counter. Multiple decade counters can be constructed by </a:t>
            </a:r>
            <a:r>
              <a:rPr lang="en-US" altLang="zh-TW" dirty="0" smtClean="0">
                <a:solidFill>
                  <a:schemeClr val="tx1"/>
                </a:solidFill>
              </a:rPr>
              <a:t>connecting BCD </a:t>
            </a:r>
            <a:r>
              <a:rPr lang="en-US" altLang="zh-TW" dirty="0">
                <a:solidFill>
                  <a:schemeClr val="tx1"/>
                </a:solidFill>
              </a:rPr>
              <a:t>counters in cascade, one for each </a:t>
            </a:r>
            <a:r>
              <a:rPr lang="en-US" altLang="zh-TW" dirty="0" smtClean="0">
                <a:solidFill>
                  <a:schemeClr val="tx1"/>
                </a:solidFill>
              </a:rPr>
              <a:t>decade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</a:rPr>
              <a:t>When Q8 in one decade goes from 1 to 0, it triggers the count for </a:t>
            </a:r>
            <a:r>
              <a:rPr lang="en-US" altLang="zh-TW" dirty="0" smtClean="0">
                <a:solidFill>
                  <a:schemeClr val="tx1"/>
                </a:solidFill>
              </a:rPr>
              <a:t>the next </a:t>
            </a:r>
            <a:r>
              <a:rPr lang="en-US" altLang="zh-TW" dirty="0">
                <a:solidFill>
                  <a:schemeClr val="tx1"/>
                </a:solidFill>
              </a:rPr>
              <a:t>higher order decade. </a:t>
            </a: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38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696" y="1988840"/>
            <a:ext cx="5185072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Synchronous Counters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114799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1360950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Register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55603" y="908720"/>
            <a:ext cx="5670376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A n-bit register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n flip-flops capable of storing n bits of binary information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i.e., 4-bit register</a:t>
            </a:r>
            <a:endParaRPr lang="en-US" altLang="zh-TW" sz="2000" kern="0" dirty="0">
              <a:solidFill>
                <a:srgbClr val="000000"/>
              </a:solidFill>
              <a:latin typeface="Arial"/>
              <a:ea typeface="標楷體"/>
            </a:endParaRPr>
          </a:p>
          <a:p>
            <a:pPr eaLnBrk="1" hangingPunct="1">
              <a:buClr>
                <a:schemeClr val="accent2"/>
              </a:buClr>
            </a:pP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Load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in </a:t>
            </a: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parallel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on </a:t>
            </a: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clock transition</a:t>
            </a:r>
          </a:p>
          <a:p>
            <a:pPr lvl="1" eaLnBrk="1" hangingPunct="1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A </a:t>
            </a:r>
            <a:r>
              <a:rPr lang="en-US" altLang="zh-TW" sz="2000" kern="0" dirty="0">
                <a:solidFill>
                  <a:srgbClr val="FF0000"/>
                </a:solidFill>
                <a:ea typeface="標楷體"/>
              </a:rPr>
              <a:t>clock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 edge applied to the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C inputs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of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flip‐flops will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load all four inputs in parallel</a:t>
            </a:r>
          </a:p>
          <a:p>
            <a:pPr eaLnBrk="1" hangingPunct="1">
              <a:buClr>
                <a:schemeClr val="accent2"/>
              </a:buClr>
            </a:pP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Asynchronous Clear</a:t>
            </a:r>
          </a:p>
          <a:p>
            <a:pPr lvl="1" eaLnBrk="1" hangingPunct="1">
              <a:buClr>
                <a:schemeClr val="accent1"/>
              </a:buClr>
              <a:buSzPct val="60000"/>
              <a:buFont typeface="Wingdings" panose="05000000000000000000" pitchFamily="2" charset="2"/>
              <a:buChar char="Ø"/>
            </a:pPr>
            <a:r>
              <a:rPr lang="en-US" altLang="zh-TW" sz="2000" kern="0" dirty="0" err="1" smtClean="0">
                <a:solidFill>
                  <a:srgbClr val="FF0000"/>
                </a:solidFill>
                <a:ea typeface="標楷體"/>
              </a:rPr>
              <a:t>Clear_b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 goes to the active‐low R (reset) input of all four flip‐flops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869160"/>
            <a:ext cx="2689538" cy="186334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732474"/>
            <a:ext cx="2505075" cy="600075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 bwMode="auto">
          <a:xfrm>
            <a:off x="4723087" y="5517231"/>
            <a:ext cx="978408" cy="265515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3529812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  <a:cs typeface="華康新特圓體"/>
              </a:rPr>
              <a:t>Synchronous Counters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5" name="Rectangle 3"/>
          <p:cNvSpPr txBox="1">
            <a:spLocks noChangeArrowheads="1"/>
          </p:cNvSpPr>
          <p:nvPr/>
        </p:nvSpPr>
        <p:spPr bwMode="auto">
          <a:xfrm>
            <a:off x="467544" y="836712"/>
            <a:ext cx="7964488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Synchronous counter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A common clock triggers all flip-flops simultaneously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Design procedure</a:t>
            </a:r>
          </a:p>
          <a:p>
            <a:pPr lvl="1" eaLnBrk="1" hangingPunct="1">
              <a:buClr>
                <a:srgbClr val="FF0000"/>
              </a:buClr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sym typeface="Symbol" panose="05050102010706020507" pitchFamily="18" charset="2"/>
              </a:rPr>
              <a:t>apply the same procedure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of </a:t>
            </a:r>
            <a:r>
              <a:rPr lang="en-US" altLang="zh-TW" sz="2000" kern="0" dirty="0">
                <a:solidFill>
                  <a:schemeClr val="accent2"/>
                </a:solidFill>
                <a:ea typeface="標楷體"/>
                <a:sym typeface="Symbol" panose="05050102010706020507" pitchFamily="18" charset="2"/>
              </a:rPr>
              <a:t>synchronous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sym typeface="Symbol" panose="05050102010706020507" pitchFamily="18" charset="2"/>
              </a:rPr>
              <a:t>sequential circuits</a:t>
            </a:r>
          </a:p>
          <a:p>
            <a:pPr lvl="1" eaLnBrk="1" hangingPunct="1">
              <a:buClr>
                <a:srgbClr val="FF0000"/>
              </a:buClr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標楷體"/>
                <a:sym typeface="Symbol" panose="05050102010706020507" pitchFamily="18" charset="2"/>
              </a:rPr>
              <a:t>Synchronous counter 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sym typeface="Symbol" panose="05050102010706020507" pitchFamily="18" charset="2"/>
              </a:rPr>
              <a:t>is simpler than general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syn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chronous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  <a:sym typeface="Symbol" panose="05050102010706020507" pitchFamily="18" charset="2"/>
              </a:rPr>
              <a:t>sequential circuits</a:t>
            </a:r>
            <a:endParaRPr kumimoji="1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sym typeface="Symbol" panose="05050102010706020507" pitchFamily="18" charset="2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414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615320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Binary Up-Counter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grpSp>
        <p:nvGrpSpPr>
          <p:cNvPr id="147" name="Group 3"/>
          <p:cNvGrpSpPr>
            <a:grpSpLocks/>
          </p:cNvGrpSpPr>
          <p:nvPr/>
        </p:nvGrpSpPr>
        <p:grpSpPr bwMode="auto">
          <a:xfrm>
            <a:off x="1442409" y="1124744"/>
            <a:ext cx="6629400" cy="4883150"/>
            <a:chOff x="409" y="401"/>
            <a:chExt cx="2984" cy="2062"/>
          </a:xfrm>
        </p:grpSpPr>
        <p:sp>
          <p:nvSpPr>
            <p:cNvPr id="148" name="Line 4"/>
            <p:cNvSpPr>
              <a:spLocks noChangeShapeType="1"/>
            </p:cNvSpPr>
            <p:nvPr/>
          </p:nvSpPr>
          <p:spPr bwMode="auto">
            <a:xfrm flipH="1">
              <a:off x="409" y="625"/>
              <a:ext cx="1648" cy="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9" name="Freeform 5"/>
            <p:cNvSpPr>
              <a:spLocks/>
            </p:cNvSpPr>
            <p:nvPr/>
          </p:nvSpPr>
          <p:spPr bwMode="auto">
            <a:xfrm>
              <a:off x="1273" y="401"/>
              <a:ext cx="1" cy="2062"/>
            </a:xfrm>
            <a:custGeom>
              <a:avLst/>
              <a:gdLst>
                <a:gd name="T0" fmla="*/ 4124 h 4124"/>
                <a:gd name="T1" fmla="*/ 0 h 4124"/>
                <a:gd name="T2" fmla="*/ 4124 h 41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124">
                  <a:moveTo>
                    <a:pt x="0" y="4124"/>
                  </a:moveTo>
                  <a:lnTo>
                    <a:pt x="0" y="0"/>
                  </a:lnTo>
                  <a:lnTo>
                    <a:pt x="0" y="41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0" name="Line 6"/>
            <p:cNvSpPr>
              <a:spLocks noChangeShapeType="1"/>
            </p:cNvSpPr>
            <p:nvPr/>
          </p:nvSpPr>
          <p:spPr bwMode="auto">
            <a:xfrm flipV="1">
              <a:off x="1273" y="401"/>
              <a:ext cx="1" cy="206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1" name="Rectangle 7"/>
            <p:cNvSpPr>
              <a:spLocks noChangeArrowheads="1"/>
            </p:cNvSpPr>
            <p:nvPr/>
          </p:nvSpPr>
          <p:spPr bwMode="auto">
            <a:xfrm>
              <a:off x="1659" y="706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2" name="Rectangle 8"/>
            <p:cNvSpPr>
              <a:spLocks noChangeArrowheads="1"/>
            </p:cNvSpPr>
            <p:nvPr/>
          </p:nvSpPr>
          <p:spPr bwMode="auto">
            <a:xfrm>
              <a:off x="1659" y="897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3" name="Rectangle 9"/>
            <p:cNvSpPr>
              <a:spLocks noChangeArrowheads="1"/>
            </p:cNvSpPr>
            <p:nvPr/>
          </p:nvSpPr>
          <p:spPr bwMode="auto">
            <a:xfrm>
              <a:off x="1659" y="1089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1</a:t>
              </a:r>
              <a:r>
                <a:rPr lang="zh-TW" altLang="en-US">
                  <a:solidFill>
                    <a:srgbClr val="00FFFF"/>
                  </a:solidFill>
                  <a:latin typeface="Times-Roman" charset="0"/>
                  <a:ea typeface="新細明體" panose="02020500000000000000" pitchFamily="18" charset="-120"/>
                </a:rPr>
                <a:t>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4" name="Rectangle 10"/>
            <p:cNvSpPr>
              <a:spLocks noChangeArrowheads="1"/>
            </p:cNvSpPr>
            <p:nvPr/>
          </p:nvSpPr>
          <p:spPr bwMode="auto">
            <a:xfrm>
              <a:off x="1659" y="1281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5" name="Rectangle 11"/>
            <p:cNvSpPr>
              <a:spLocks noChangeArrowheads="1"/>
            </p:cNvSpPr>
            <p:nvPr/>
          </p:nvSpPr>
          <p:spPr bwMode="auto">
            <a:xfrm>
              <a:off x="1887" y="706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6" name="Rectangle 12"/>
            <p:cNvSpPr>
              <a:spLocks noChangeArrowheads="1"/>
            </p:cNvSpPr>
            <p:nvPr/>
          </p:nvSpPr>
          <p:spPr bwMode="auto">
            <a:xfrm>
              <a:off x="1887" y="897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7" name="Rectangle 13"/>
            <p:cNvSpPr>
              <a:spLocks noChangeArrowheads="1"/>
            </p:cNvSpPr>
            <p:nvPr/>
          </p:nvSpPr>
          <p:spPr bwMode="auto">
            <a:xfrm>
              <a:off x="1887" y="1089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8" name="Rectangle 14"/>
            <p:cNvSpPr>
              <a:spLocks noChangeArrowheads="1"/>
            </p:cNvSpPr>
            <p:nvPr/>
          </p:nvSpPr>
          <p:spPr bwMode="auto">
            <a:xfrm>
              <a:off x="1887" y="1281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59" name="Rectangle 15"/>
            <p:cNvSpPr>
              <a:spLocks noChangeArrowheads="1"/>
            </p:cNvSpPr>
            <p:nvPr/>
          </p:nvSpPr>
          <p:spPr bwMode="auto">
            <a:xfrm>
              <a:off x="788" y="706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0" name="Rectangle 16"/>
            <p:cNvSpPr>
              <a:spLocks noChangeArrowheads="1"/>
            </p:cNvSpPr>
            <p:nvPr/>
          </p:nvSpPr>
          <p:spPr bwMode="auto">
            <a:xfrm>
              <a:off x="788" y="897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1" name="Rectangle 17"/>
            <p:cNvSpPr>
              <a:spLocks noChangeArrowheads="1"/>
            </p:cNvSpPr>
            <p:nvPr/>
          </p:nvSpPr>
          <p:spPr bwMode="auto">
            <a:xfrm>
              <a:off x="788" y="1089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2" name="Rectangle 18"/>
            <p:cNvSpPr>
              <a:spLocks noChangeArrowheads="1"/>
            </p:cNvSpPr>
            <p:nvPr/>
          </p:nvSpPr>
          <p:spPr bwMode="auto">
            <a:xfrm>
              <a:off x="788" y="1281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3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3" name="Rectangle 19"/>
            <p:cNvSpPr>
              <a:spLocks noChangeArrowheads="1"/>
            </p:cNvSpPr>
            <p:nvPr/>
          </p:nvSpPr>
          <p:spPr bwMode="auto">
            <a:xfrm>
              <a:off x="1659" y="1473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4" name="Rectangle 20"/>
            <p:cNvSpPr>
              <a:spLocks noChangeArrowheads="1"/>
            </p:cNvSpPr>
            <p:nvPr/>
          </p:nvSpPr>
          <p:spPr bwMode="auto">
            <a:xfrm>
              <a:off x="1659" y="1665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5" name="Rectangle 21"/>
            <p:cNvSpPr>
              <a:spLocks noChangeArrowheads="1"/>
            </p:cNvSpPr>
            <p:nvPr/>
          </p:nvSpPr>
          <p:spPr bwMode="auto">
            <a:xfrm>
              <a:off x="1659" y="1856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6" name="Rectangle 22"/>
            <p:cNvSpPr>
              <a:spLocks noChangeArrowheads="1"/>
            </p:cNvSpPr>
            <p:nvPr/>
          </p:nvSpPr>
          <p:spPr bwMode="auto">
            <a:xfrm>
              <a:off x="1887" y="1473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7" name="Rectangle 23"/>
            <p:cNvSpPr>
              <a:spLocks noChangeArrowheads="1"/>
            </p:cNvSpPr>
            <p:nvPr/>
          </p:nvSpPr>
          <p:spPr bwMode="auto">
            <a:xfrm>
              <a:off x="1887" y="1665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8" name="Rectangle 24"/>
            <p:cNvSpPr>
              <a:spLocks noChangeArrowheads="1"/>
            </p:cNvSpPr>
            <p:nvPr/>
          </p:nvSpPr>
          <p:spPr bwMode="auto">
            <a:xfrm>
              <a:off x="1887" y="1856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69" name="Rectangle 25"/>
            <p:cNvSpPr>
              <a:spLocks noChangeArrowheads="1"/>
            </p:cNvSpPr>
            <p:nvPr/>
          </p:nvSpPr>
          <p:spPr bwMode="auto">
            <a:xfrm>
              <a:off x="788" y="1473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4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0" name="Rectangle 26"/>
            <p:cNvSpPr>
              <a:spLocks noChangeArrowheads="1"/>
            </p:cNvSpPr>
            <p:nvPr/>
          </p:nvSpPr>
          <p:spPr bwMode="auto">
            <a:xfrm>
              <a:off x="788" y="1665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5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1" name="Rectangle 27"/>
            <p:cNvSpPr>
              <a:spLocks noChangeArrowheads="1"/>
            </p:cNvSpPr>
            <p:nvPr/>
          </p:nvSpPr>
          <p:spPr bwMode="auto">
            <a:xfrm>
              <a:off x="788" y="1856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6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2" name="Rectangle 28"/>
            <p:cNvSpPr>
              <a:spLocks noChangeArrowheads="1"/>
            </p:cNvSpPr>
            <p:nvPr/>
          </p:nvSpPr>
          <p:spPr bwMode="auto">
            <a:xfrm>
              <a:off x="1659" y="2052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3" name="Rectangle 29"/>
            <p:cNvSpPr>
              <a:spLocks noChangeArrowheads="1"/>
            </p:cNvSpPr>
            <p:nvPr/>
          </p:nvSpPr>
          <p:spPr bwMode="auto">
            <a:xfrm>
              <a:off x="1887" y="2052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4" name="Rectangle 30"/>
            <p:cNvSpPr>
              <a:spLocks noChangeArrowheads="1"/>
            </p:cNvSpPr>
            <p:nvPr/>
          </p:nvSpPr>
          <p:spPr bwMode="auto">
            <a:xfrm>
              <a:off x="788" y="2052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7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5" name="Rectangle 31"/>
            <p:cNvSpPr>
              <a:spLocks noChangeArrowheads="1"/>
            </p:cNvSpPr>
            <p:nvPr/>
          </p:nvSpPr>
          <p:spPr bwMode="auto">
            <a:xfrm>
              <a:off x="1430" y="706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6" name="Rectangle 32"/>
            <p:cNvSpPr>
              <a:spLocks noChangeArrowheads="1"/>
            </p:cNvSpPr>
            <p:nvPr/>
          </p:nvSpPr>
          <p:spPr bwMode="auto">
            <a:xfrm>
              <a:off x="1430" y="897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7" name="Rectangle 33"/>
            <p:cNvSpPr>
              <a:spLocks noChangeArrowheads="1"/>
            </p:cNvSpPr>
            <p:nvPr/>
          </p:nvSpPr>
          <p:spPr bwMode="auto">
            <a:xfrm>
              <a:off x="1430" y="1089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8" name="Rectangle 34"/>
            <p:cNvSpPr>
              <a:spLocks noChangeArrowheads="1"/>
            </p:cNvSpPr>
            <p:nvPr/>
          </p:nvSpPr>
          <p:spPr bwMode="auto">
            <a:xfrm>
              <a:off x="1430" y="1281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79" name="Rectangle 35"/>
            <p:cNvSpPr>
              <a:spLocks noChangeArrowheads="1"/>
            </p:cNvSpPr>
            <p:nvPr/>
          </p:nvSpPr>
          <p:spPr bwMode="auto">
            <a:xfrm>
              <a:off x="1430" y="1474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0" name="Rectangle 36"/>
            <p:cNvSpPr>
              <a:spLocks noChangeArrowheads="1"/>
            </p:cNvSpPr>
            <p:nvPr/>
          </p:nvSpPr>
          <p:spPr bwMode="auto">
            <a:xfrm>
              <a:off x="1430" y="1665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1" name="Rectangle 37"/>
            <p:cNvSpPr>
              <a:spLocks noChangeArrowheads="1"/>
            </p:cNvSpPr>
            <p:nvPr/>
          </p:nvSpPr>
          <p:spPr bwMode="auto">
            <a:xfrm>
              <a:off x="1430" y="1857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2" name="Rectangle 38"/>
            <p:cNvSpPr>
              <a:spLocks noChangeArrowheads="1"/>
            </p:cNvSpPr>
            <p:nvPr/>
          </p:nvSpPr>
          <p:spPr bwMode="auto">
            <a:xfrm>
              <a:off x="1430" y="2053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3" name="Rectangle 39"/>
            <p:cNvSpPr>
              <a:spLocks noChangeArrowheads="1"/>
            </p:cNvSpPr>
            <p:nvPr/>
          </p:nvSpPr>
          <p:spPr bwMode="auto">
            <a:xfrm>
              <a:off x="482" y="411"/>
              <a:ext cx="54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dirty="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Clock cycle </a:t>
              </a:r>
              <a:endParaRPr lang="en-US" altLang="zh-TW" sz="2400" dirty="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4" name="Rectangle 40"/>
            <p:cNvSpPr>
              <a:spLocks noChangeArrowheads="1"/>
            </p:cNvSpPr>
            <p:nvPr/>
          </p:nvSpPr>
          <p:spPr bwMode="auto">
            <a:xfrm>
              <a:off x="1659" y="2254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5" name="Rectangle 41"/>
            <p:cNvSpPr>
              <a:spLocks noChangeArrowheads="1"/>
            </p:cNvSpPr>
            <p:nvPr/>
          </p:nvSpPr>
          <p:spPr bwMode="auto">
            <a:xfrm>
              <a:off x="1887" y="2254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6" name="Rectangle 42"/>
            <p:cNvSpPr>
              <a:spLocks noChangeArrowheads="1"/>
            </p:cNvSpPr>
            <p:nvPr/>
          </p:nvSpPr>
          <p:spPr bwMode="auto">
            <a:xfrm>
              <a:off x="788" y="2254"/>
              <a:ext cx="85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8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7" name="Rectangle 43"/>
            <p:cNvSpPr>
              <a:spLocks noChangeArrowheads="1"/>
            </p:cNvSpPr>
            <p:nvPr/>
          </p:nvSpPr>
          <p:spPr bwMode="auto">
            <a:xfrm>
              <a:off x="1430" y="2254"/>
              <a:ext cx="86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chemeClr val="accent2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accent2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8" name="Rectangle 44"/>
            <p:cNvSpPr>
              <a:spLocks noChangeArrowheads="1"/>
            </p:cNvSpPr>
            <p:nvPr/>
          </p:nvSpPr>
          <p:spPr bwMode="auto">
            <a:xfrm>
              <a:off x="1400" y="411"/>
              <a:ext cx="1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89" name="Rectangle 45"/>
            <p:cNvSpPr>
              <a:spLocks noChangeArrowheads="1"/>
            </p:cNvSpPr>
            <p:nvPr/>
          </p:nvSpPr>
          <p:spPr bwMode="auto">
            <a:xfrm>
              <a:off x="1504" y="471"/>
              <a:ext cx="7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0" name="Rectangle 46"/>
            <p:cNvSpPr>
              <a:spLocks noChangeArrowheads="1"/>
            </p:cNvSpPr>
            <p:nvPr/>
          </p:nvSpPr>
          <p:spPr bwMode="auto">
            <a:xfrm>
              <a:off x="1561" y="411"/>
              <a:ext cx="10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 </a:t>
              </a:r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1" name="Rectangle 47"/>
            <p:cNvSpPr>
              <a:spLocks noChangeArrowheads="1"/>
            </p:cNvSpPr>
            <p:nvPr/>
          </p:nvSpPr>
          <p:spPr bwMode="auto">
            <a:xfrm>
              <a:off x="1701" y="471"/>
              <a:ext cx="7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2" name="Rectangle 48"/>
            <p:cNvSpPr>
              <a:spLocks noChangeArrowheads="1"/>
            </p:cNvSpPr>
            <p:nvPr/>
          </p:nvSpPr>
          <p:spPr bwMode="auto">
            <a:xfrm>
              <a:off x="1759" y="411"/>
              <a:ext cx="108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 </a:t>
              </a:r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93" name="Freeform 49"/>
            <p:cNvSpPr>
              <a:spLocks/>
            </p:cNvSpPr>
            <p:nvPr/>
          </p:nvSpPr>
          <p:spPr bwMode="auto">
            <a:xfrm>
              <a:off x="2025" y="1136"/>
              <a:ext cx="96" cy="48"/>
            </a:xfrm>
            <a:custGeom>
              <a:avLst/>
              <a:gdLst>
                <a:gd name="T0" fmla="*/ 192 w 192"/>
                <a:gd name="T1" fmla="*/ 0 h 96"/>
                <a:gd name="T2" fmla="*/ 0 w 192"/>
                <a:gd name="T3" fmla="*/ 64 h 96"/>
                <a:gd name="T4" fmla="*/ 192 w 192"/>
                <a:gd name="T5" fmla="*/ 96 h 96"/>
                <a:gd name="T6" fmla="*/ 192 w 192"/>
                <a:gd name="T7" fmla="*/ 64 h 96"/>
                <a:gd name="T8" fmla="*/ 192 w 192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96">
                  <a:moveTo>
                    <a:pt x="192" y="0"/>
                  </a:moveTo>
                  <a:lnTo>
                    <a:pt x="0" y="64"/>
                  </a:lnTo>
                  <a:lnTo>
                    <a:pt x="192" y="96"/>
                  </a:lnTo>
                  <a:lnTo>
                    <a:pt x="192" y="6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4" name="Freeform 50"/>
            <p:cNvSpPr>
              <a:spLocks/>
            </p:cNvSpPr>
            <p:nvPr/>
          </p:nvSpPr>
          <p:spPr bwMode="auto">
            <a:xfrm>
              <a:off x="2121" y="1168"/>
              <a:ext cx="160" cy="1"/>
            </a:xfrm>
            <a:custGeom>
              <a:avLst/>
              <a:gdLst>
                <a:gd name="T0" fmla="*/ 0 w 320"/>
                <a:gd name="T1" fmla="*/ 320 w 320"/>
                <a:gd name="T2" fmla="*/ 0 w 3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0">
                  <a:moveTo>
                    <a:pt x="0" y="0"/>
                  </a:move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5" name="Line 51"/>
            <p:cNvSpPr>
              <a:spLocks noChangeShapeType="1"/>
            </p:cNvSpPr>
            <p:nvPr/>
          </p:nvSpPr>
          <p:spPr bwMode="auto">
            <a:xfrm>
              <a:off x="2121" y="1168"/>
              <a:ext cx="16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6" name="Freeform 52"/>
            <p:cNvSpPr>
              <a:spLocks/>
            </p:cNvSpPr>
            <p:nvPr/>
          </p:nvSpPr>
          <p:spPr bwMode="auto">
            <a:xfrm>
              <a:off x="2025" y="1520"/>
              <a:ext cx="96" cy="48"/>
            </a:xfrm>
            <a:custGeom>
              <a:avLst/>
              <a:gdLst>
                <a:gd name="T0" fmla="*/ 192 w 192"/>
                <a:gd name="T1" fmla="*/ 0 h 96"/>
                <a:gd name="T2" fmla="*/ 0 w 192"/>
                <a:gd name="T3" fmla="*/ 32 h 96"/>
                <a:gd name="T4" fmla="*/ 192 w 192"/>
                <a:gd name="T5" fmla="*/ 96 h 96"/>
                <a:gd name="T6" fmla="*/ 192 w 192"/>
                <a:gd name="T7" fmla="*/ 32 h 96"/>
                <a:gd name="T8" fmla="*/ 192 w 192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96">
                  <a:moveTo>
                    <a:pt x="192" y="0"/>
                  </a:moveTo>
                  <a:lnTo>
                    <a:pt x="0" y="32"/>
                  </a:lnTo>
                  <a:lnTo>
                    <a:pt x="192" y="96"/>
                  </a:lnTo>
                  <a:lnTo>
                    <a:pt x="192" y="3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7" name="Freeform 53"/>
            <p:cNvSpPr>
              <a:spLocks/>
            </p:cNvSpPr>
            <p:nvPr/>
          </p:nvSpPr>
          <p:spPr bwMode="auto">
            <a:xfrm>
              <a:off x="2121" y="1536"/>
              <a:ext cx="160" cy="1"/>
            </a:xfrm>
            <a:custGeom>
              <a:avLst/>
              <a:gdLst>
                <a:gd name="T0" fmla="*/ 0 w 320"/>
                <a:gd name="T1" fmla="*/ 320 w 320"/>
                <a:gd name="T2" fmla="*/ 0 w 3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0">
                  <a:moveTo>
                    <a:pt x="0" y="0"/>
                  </a:move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8" name="Line 54"/>
            <p:cNvSpPr>
              <a:spLocks noChangeShapeType="1"/>
            </p:cNvSpPr>
            <p:nvPr/>
          </p:nvSpPr>
          <p:spPr bwMode="auto">
            <a:xfrm>
              <a:off x="2121" y="1536"/>
              <a:ext cx="16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9" name="Freeform 55"/>
            <p:cNvSpPr>
              <a:spLocks/>
            </p:cNvSpPr>
            <p:nvPr/>
          </p:nvSpPr>
          <p:spPr bwMode="auto">
            <a:xfrm>
              <a:off x="2025" y="1904"/>
              <a:ext cx="96" cy="48"/>
            </a:xfrm>
            <a:custGeom>
              <a:avLst/>
              <a:gdLst>
                <a:gd name="T0" fmla="*/ 192 w 192"/>
                <a:gd name="T1" fmla="*/ 0 h 96"/>
                <a:gd name="T2" fmla="*/ 0 w 192"/>
                <a:gd name="T3" fmla="*/ 64 h 96"/>
                <a:gd name="T4" fmla="*/ 192 w 192"/>
                <a:gd name="T5" fmla="*/ 96 h 96"/>
                <a:gd name="T6" fmla="*/ 192 w 192"/>
                <a:gd name="T7" fmla="*/ 64 h 96"/>
                <a:gd name="T8" fmla="*/ 192 w 192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96">
                  <a:moveTo>
                    <a:pt x="192" y="0"/>
                  </a:moveTo>
                  <a:lnTo>
                    <a:pt x="0" y="64"/>
                  </a:lnTo>
                  <a:lnTo>
                    <a:pt x="192" y="96"/>
                  </a:lnTo>
                  <a:lnTo>
                    <a:pt x="192" y="6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0" name="Freeform 56"/>
            <p:cNvSpPr>
              <a:spLocks/>
            </p:cNvSpPr>
            <p:nvPr/>
          </p:nvSpPr>
          <p:spPr bwMode="auto">
            <a:xfrm>
              <a:off x="2121" y="1936"/>
              <a:ext cx="160" cy="1"/>
            </a:xfrm>
            <a:custGeom>
              <a:avLst/>
              <a:gdLst>
                <a:gd name="T0" fmla="*/ 0 w 320"/>
                <a:gd name="T1" fmla="*/ 320 w 320"/>
                <a:gd name="T2" fmla="*/ 0 w 3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0">
                  <a:moveTo>
                    <a:pt x="0" y="0"/>
                  </a:move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1" name="Line 57"/>
            <p:cNvSpPr>
              <a:spLocks noChangeShapeType="1"/>
            </p:cNvSpPr>
            <p:nvPr/>
          </p:nvSpPr>
          <p:spPr bwMode="auto">
            <a:xfrm>
              <a:off x="2121" y="1936"/>
              <a:ext cx="16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2" name="Freeform 58"/>
            <p:cNvSpPr>
              <a:spLocks/>
            </p:cNvSpPr>
            <p:nvPr/>
          </p:nvSpPr>
          <p:spPr bwMode="auto">
            <a:xfrm>
              <a:off x="2025" y="2303"/>
              <a:ext cx="96" cy="48"/>
            </a:xfrm>
            <a:custGeom>
              <a:avLst/>
              <a:gdLst>
                <a:gd name="T0" fmla="*/ 192 w 192"/>
                <a:gd name="T1" fmla="*/ 0 h 96"/>
                <a:gd name="T2" fmla="*/ 0 w 192"/>
                <a:gd name="T3" fmla="*/ 64 h 96"/>
                <a:gd name="T4" fmla="*/ 192 w 192"/>
                <a:gd name="T5" fmla="*/ 96 h 96"/>
                <a:gd name="T6" fmla="*/ 192 w 192"/>
                <a:gd name="T7" fmla="*/ 64 h 96"/>
                <a:gd name="T8" fmla="*/ 192 w 192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96">
                  <a:moveTo>
                    <a:pt x="192" y="0"/>
                  </a:moveTo>
                  <a:lnTo>
                    <a:pt x="0" y="64"/>
                  </a:lnTo>
                  <a:lnTo>
                    <a:pt x="192" y="96"/>
                  </a:lnTo>
                  <a:lnTo>
                    <a:pt x="192" y="64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3" name="Freeform 59"/>
            <p:cNvSpPr>
              <a:spLocks/>
            </p:cNvSpPr>
            <p:nvPr/>
          </p:nvSpPr>
          <p:spPr bwMode="auto">
            <a:xfrm>
              <a:off x="2121" y="2335"/>
              <a:ext cx="160" cy="1"/>
            </a:xfrm>
            <a:custGeom>
              <a:avLst/>
              <a:gdLst>
                <a:gd name="T0" fmla="*/ 0 w 320"/>
                <a:gd name="T1" fmla="*/ 320 w 320"/>
                <a:gd name="T2" fmla="*/ 0 w 3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0">
                  <a:moveTo>
                    <a:pt x="0" y="0"/>
                  </a:move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4" name="Line 60"/>
            <p:cNvSpPr>
              <a:spLocks noChangeShapeType="1"/>
            </p:cNvSpPr>
            <p:nvPr/>
          </p:nvSpPr>
          <p:spPr bwMode="auto">
            <a:xfrm>
              <a:off x="2121" y="2335"/>
              <a:ext cx="16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5" name="Freeform 61"/>
            <p:cNvSpPr>
              <a:spLocks/>
            </p:cNvSpPr>
            <p:nvPr/>
          </p:nvSpPr>
          <p:spPr bwMode="auto">
            <a:xfrm>
              <a:off x="2281" y="673"/>
              <a:ext cx="1" cy="1662"/>
            </a:xfrm>
            <a:custGeom>
              <a:avLst/>
              <a:gdLst>
                <a:gd name="T0" fmla="*/ 0 h 3324"/>
                <a:gd name="T1" fmla="*/ 3324 h 3324"/>
                <a:gd name="T2" fmla="*/ 0 h 332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3324">
                  <a:moveTo>
                    <a:pt x="0" y="0"/>
                  </a:moveTo>
                  <a:lnTo>
                    <a:pt x="0" y="3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6" name="Line 62"/>
            <p:cNvSpPr>
              <a:spLocks noChangeShapeType="1"/>
            </p:cNvSpPr>
            <p:nvPr/>
          </p:nvSpPr>
          <p:spPr bwMode="auto">
            <a:xfrm>
              <a:off x="2281" y="673"/>
              <a:ext cx="1" cy="1662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7" name="Freeform 63"/>
            <p:cNvSpPr>
              <a:spLocks/>
            </p:cNvSpPr>
            <p:nvPr/>
          </p:nvSpPr>
          <p:spPr bwMode="auto">
            <a:xfrm>
              <a:off x="2281" y="1536"/>
              <a:ext cx="240" cy="1"/>
            </a:xfrm>
            <a:custGeom>
              <a:avLst/>
              <a:gdLst>
                <a:gd name="T0" fmla="*/ 480 w 480"/>
                <a:gd name="T1" fmla="*/ 0 w 480"/>
                <a:gd name="T2" fmla="*/ 480 w 4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0">
                  <a:moveTo>
                    <a:pt x="480" y="0"/>
                  </a:moveTo>
                  <a:lnTo>
                    <a:pt x="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8" name="Line 64"/>
            <p:cNvSpPr>
              <a:spLocks noChangeShapeType="1"/>
            </p:cNvSpPr>
            <p:nvPr/>
          </p:nvSpPr>
          <p:spPr bwMode="auto">
            <a:xfrm flipH="1">
              <a:off x="2281" y="1536"/>
              <a:ext cx="24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9" name="Freeform 65"/>
            <p:cNvSpPr>
              <a:spLocks/>
            </p:cNvSpPr>
            <p:nvPr/>
          </p:nvSpPr>
          <p:spPr bwMode="auto">
            <a:xfrm>
              <a:off x="2521" y="913"/>
              <a:ext cx="1" cy="1422"/>
            </a:xfrm>
            <a:custGeom>
              <a:avLst/>
              <a:gdLst>
                <a:gd name="T0" fmla="*/ 0 h 2845"/>
                <a:gd name="T1" fmla="*/ 2845 h 2845"/>
                <a:gd name="T2" fmla="*/ 0 h 284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845">
                  <a:moveTo>
                    <a:pt x="0" y="0"/>
                  </a:moveTo>
                  <a:lnTo>
                    <a:pt x="0" y="2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0" name="Line 66"/>
            <p:cNvSpPr>
              <a:spLocks noChangeShapeType="1"/>
            </p:cNvSpPr>
            <p:nvPr/>
          </p:nvSpPr>
          <p:spPr bwMode="auto">
            <a:xfrm>
              <a:off x="2521" y="913"/>
              <a:ext cx="1" cy="1422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1" name="Freeform 67"/>
            <p:cNvSpPr>
              <a:spLocks/>
            </p:cNvSpPr>
            <p:nvPr/>
          </p:nvSpPr>
          <p:spPr bwMode="auto">
            <a:xfrm>
              <a:off x="2281" y="2335"/>
              <a:ext cx="240" cy="1"/>
            </a:xfrm>
            <a:custGeom>
              <a:avLst/>
              <a:gdLst>
                <a:gd name="T0" fmla="*/ 480 w 480"/>
                <a:gd name="T1" fmla="*/ 0 w 480"/>
                <a:gd name="T2" fmla="*/ 480 w 48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480">
                  <a:moveTo>
                    <a:pt x="480" y="0"/>
                  </a:moveTo>
                  <a:lnTo>
                    <a:pt x="0" y="0"/>
                  </a:lnTo>
                  <a:lnTo>
                    <a:pt x="480" y="0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2" name="Line 68"/>
            <p:cNvSpPr>
              <a:spLocks noChangeShapeType="1"/>
            </p:cNvSpPr>
            <p:nvPr/>
          </p:nvSpPr>
          <p:spPr bwMode="auto">
            <a:xfrm flipH="1">
              <a:off x="2281" y="2335"/>
              <a:ext cx="24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3" name="Rectangle 69"/>
            <p:cNvSpPr>
              <a:spLocks noChangeArrowheads="1"/>
            </p:cNvSpPr>
            <p:nvPr/>
          </p:nvSpPr>
          <p:spPr bwMode="auto">
            <a:xfrm>
              <a:off x="1899" y="471"/>
              <a:ext cx="7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4" name="Rectangle 70"/>
            <p:cNvSpPr>
              <a:spLocks noChangeArrowheads="1"/>
            </p:cNvSpPr>
            <p:nvPr/>
          </p:nvSpPr>
          <p:spPr bwMode="auto">
            <a:xfrm>
              <a:off x="2539" y="596"/>
              <a:ext cx="1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5" name="Rectangle 71"/>
            <p:cNvSpPr>
              <a:spLocks noChangeArrowheads="1"/>
            </p:cNvSpPr>
            <p:nvPr/>
          </p:nvSpPr>
          <p:spPr bwMode="auto">
            <a:xfrm>
              <a:off x="2643" y="656"/>
              <a:ext cx="7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6" name="Rectangle 72"/>
            <p:cNvSpPr>
              <a:spLocks noChangeArrowheads="1"/>
            </p:cNvSpPr>
            <p:nvPr/>
          </p:nvSpPr>
          <p:spPr bwMode="auto">
            <a:xfrm>
              <a:off x="2730" y="596"/>
              <a:ext cx="41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changes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7" name="Rectangle 73"/>
            <p:cNvSpPr>
              <a:spLocks noChangeArrowheads="1"/>
            </p:cNvSpPr>
            <p:nvPr/>
          </p:nvSpPr>
          <p:spPr bwMode="auto">
            <a:xfrm>
              <a:off x="2786" y="832"/>
              <a:ext cx="10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8" name="Rectangle 74"/>
            <p:cNvSpPr>
              <a:spLocks noChangeArrowheads="1"/>
            </p:cNvSpPr>
            <p:nvPr/>
          </p:nvSpPr>
          <p:spPr bwMode="auto">
            <a:xfrm>
              <a:off x="2890" y="892"/>
              <a:ext cx="7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19" name="Freeform 75"/>
            <p:cNvSpPr>
              <a:spLocks/>
            </p:cNvSpPr>
            <p:nvPr/>
          </p:nvSpPr>
          <p:spPr bwMode="auto">
            <a:xfrm>
              <a:off x="2281" y="673"/>
              <a:ext cx="160" cy="1"/>
            </a:xfrm>
            <a:custGeom>
              <a:avLst/>
              <a:gdLst>
                <a:gd name="T0" fmla="*/ 320 w 320"/>
                <a:gd name="T1" fmla="*/ 0 w 320"/>
                <a:gd name="T2" fmla="*/ 320 w 3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20">
                  <a:moveTo>
                    <a:pt x="320" y="0"/>
                  </a:moveTo>
                  <a:lnTo>
                    <a:pt x="0" y="0"/>
                  </a:lnTo>
                  <a:lnTo>
                    <a:pt x="32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0" name="Line 76"/>
            <p:cNvSpPr>
              <a:spLocks noChangeShapeType="1"/>
            </p:cNvSpPr>
            <p:nvPr/>
          </p:nvSpPr>
          <p:spPr bwMode="auto">
            <a:xfrm flipH="1">
              <a:off x="2281" y="673"/>
              <a:ext cx="160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1" name="Freeform 77"/>
            <p:cNvSpPr>
              <a:spLocks/>
            </p:cNvSpPr>
            <p:nvPr/>
          </p:nvSpPr>
          <p:spPr bwMode="auto">
            <a:xfrm>
              <a:off x="2265" y="2319"/>
              <a:ext cx="32" cy="32"/>
            </a:xfrm>
            <a:custGeom>
              <a:avLst/>
              <a:gdLst>
                <a:gd name="T0" fmla="*/ 64 w 64"/>
                <a:gd name="T1" fmla="*/ 31 h 64"/>
                <a:gd name="T2" fmla="*/ 64 w 64"/>
                <a:gd name="T3" fmla="*/ 26 h 64"/>
                <a:gd name="T4" fmla="*/ 63 w 64"/>
                <a:gd name="T5" fmla="*/ 23 h 64"/>
                <a:gd name="T6" fmla="*/ 61 w 64"/>
                <a:gd name="T7" fmla="*/ 18 h 64"/>
                <a:gd name="T8" fmla="*/ 59 w 64"/>
                <a:gd name="T9" fmla="*/ 15 h 64"/>
                <a:gd name="T10" fmla="*/ 56 w 64"/>
                <a:gd name="T11" fmla="*/ 10 h 64"/>
                <a:gd name="T12" fmla="*/ 51 w 64"/>
                <a:gd name="T13" fmla="*/ 7 h 64"/>
                <a:gd name="T14" fmla="*/ 48 w 64"/>
                <a:gd name="T15" fmla="*/ 5 h 64"/>
                <a:gd name="T16" fmla="*/ 43 w 64"/>
                <a:gd name="T17" fmla="*/ 4 h 64"/>
                <a:gd name="T18" fmla="*/ 40 w 64"/>
                <a:gd name="T19" fmla="*/ 2 h 64"/>
                <a:gd name="T20" fmla="*/ 35 w 64"/>
                <a:gd name="T21" fmla="*/ 2 h 64"/>
                <a:gd name="T22" fmla="*/ 31 w 64"/>
                <a:gd name="T23" fmla="*/ 2 h 64"/>
                <a:gd name="T24" fmla="*/ 26 w 64"/>
                <a:gd name="T25" fmla="*/ 2 h 64"/>
                <a:gd name="T26" fmla="*/ 23 w 64"/>
                <a:gd name="T27" fmla="*/ 4 h 64"/>
                <a:gd name="T28" fmla="*/ 18 w 64"/>
                <a:gd name="T29" fmla="*/ 5 h 64"/>
                <a:gd name="T30" fmla="*/ 15 w 64"/>
                <a:gd name="T31" fmla="*/ 7 h 64"/>
                <a:gd name="T32" fmla="*/ 10 w 64"/>
                <a:gd name="T33" fmla="*/ 10 h 64"/>
                <a:gd name="T34" fmla="*/ 7 w 64"/>
                <a:gd name="T35" fmla="*/ 15 h 64"/>
                <a:gd name="T36" fmla="*/ 5 w 64"/>
                <a:gd name="T37" fmla="*/ 18 h 64"/>
                <a:gd name="T38" fmla="*/ 3 w 64"/>
                <a:gd name="T39" fmla="*/ 23 h 64"/>
                <a:gd name="T40" fmla="*/ 2 w 64"/>
                <a:gd name="T41" fmla="*/ 26 h 64"/>
                <a:gd name="T42" fmla="*/ 2 w 64"/>
                <a:gd name="T43" fmla="*/ 31 h 64"/>
                <a:gd name="T44" fmla="*/ 2 w 64"/>
                <a:gd name="T45" fmla="*/ 35 h 64"/>
                <a:gd name="T46" fmla="*/ 2 w 64"/>
                <a:gd name="T47" fmla="*/ 40 h 64"/>
                <a:gd name="T48" fmla="*/ 3 w 64"/>
                <a:gd name="T49" fmla="*/ 43 h 64"/>
                <a:gd name="T50" fmla="*/ 5 w 64"/>
                <a:gd name="T51" fmla="*/ 48 h 64"/>
                <a:gd name="T52" fmla="*/ 7 w 64"/>
                <a:gd name="T53" fmla="*/ 51 h 64"/>
                <a:gd name="T54" fmla="*/ 10 w 64"/>
                <a:gd name="T55" fmla="*/ 56 h 64"/>
                <a:gd name="T56" fmla="*/ 15 w 64"/>
                <a:gd name="T57" fmla="*/ 59 h 64"/>
                <a:gd name="T58" fmla="*/ 18 w 64"/>
                <a:gd name="T59" fmla="*/ 61 h 64"/>
                <a:gd name="T60" fmla="*/ 23 w 64"/>
                <a:gd name="T61" fmla="*/ 63 h 64"/>
                <a:gd name="T62" fmla="*/ 26 w 64"/>
                <a:gd name="T63" fmla="*/ 64 h 64"/>
                <a:gd name="T64" fmla="*/ 31 w 64"/>
                <a:gd name="T65" fmla="*/ 64 h 64"/>
                <a:gd name="T66" fmla="*/ 35 w 64"/>
                <a:gd name="T67" fmla="*/ 64 h 64"/>
                <a:gd name="T68" fmla="*/ 40 w 64"/>
                <a:gd name="T69" fmla="*/ 64 h 64"/>
                <a:gd name="T70" fmla="*/ 43 w 64"/>
                <a:gd name="T71" fmla="*/ 63 h 64"/>
                <a:gd name="T72" fmla="*/ 48 w 64"/>
                <a:gd name="T73" fmla="*/ 61 h 64"/>
                <a:gd name="T74" fmla="*/ 51 w 64"/>
                <a:gd name="T75" fmla="*/ 59 h 64"/>
                <a:gd name="T76" fmla="*/ 56 w 64"/>
                <a:gd name="T77" fmla="*/ 56 h 64"/>
                <a:gd name="T78" fmla="*/ 59 w 64"/>
                <a:gd name="T79" fmla="*/ 51 h 64"/>
                <a:gd name="T80" fmla="*/ 61 w 64"/>
                <a:gd name="T81" fmla="*/ 48 h 64"/>
                <a:gd name="T82" fmla="*/ 63 w 64"/>
                <a:gd name="T83" fmla="*/ 43 h 64"/>
                <a:gd name="T84" fmla="*/ 64 w 64"/>
                <a:gd name="T85" fmla="*/ 40 h 64"/>
                <a:gd name="T86" fmla="*/ 64 w 64"/>
                <a:gd name="T87" fmla="*/ 35 h 64"/>
                <a:gd name="T88" fmla="*/ 32 w 64"/>
                <a:gd name="T8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32" y="32"/>
                  </a:moveTo>
                  <a:lnTo>
                    <a:pt x="64" y="32"/>
                  </a:lnTo>
                  <a:lnTo>
                    <a:pt x="64" y="31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3" y="23"/>
                  </a:lnTo>
                  <a:lnTo>
                    <a:pt x="63" y="21"/>
                  </a:lnTo>
                  <a:lnTo>
                    <a:pt x="63" y="20"/>
                  </a:lnTo>
                  <a:lnTo>
                    <a:pt x="61" y="18"/>
                  </a:lnTo>
                  <a:lnTo>
                    <a:pt x="61" y="16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8" y="13"/>
                  </a:lnTo>
                  <a:lnTo>
                    <a:pt x="56" y="12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3" y="8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4"/>
                  </a:lnTo>
                  <a:lnTo>
                    <a:pt x="45" y="4"/>
                  </a:lnTo>
                  <a:lnTo>
                    <a:pt x="43" y="4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19" y="4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2"/>
                  </a:lnTo>
                  <a:lnTo>
                    <a:pt x="8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3" y="20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3" y="43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0" y="55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3" y="58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61"/>
                  </a:lnTo>
                  <a:lnTo>
                    <a:pt x="18" y="61"/>
                  </a:lnTo>
                  <a:lnTo>
                    <a:pt x="19" y="63"/>
                  </a:lnTo>
                  <a:lnTo>
                    <a:pt x="21" y="63"/>
                  </a:lnTo>
                  <a:lnTo>
                    <a:pt x="23" y="63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9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3" y="63"/>
                  </a:lnTo>
                  <a:lnTo>
                    <a:pt x="45" y="63"/>
                  </a:lnTo>
                  <a:lnTo>
                    <a:pt x="47" y="63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3" y="58"/>
                  </a:lnTo>
                  <a:lnTo>
                    <a:pt x="55" y="56"/>
                  </a:lnTo>
                  <a:lnTo>
                    <a:pt x="56" y="56"/>
                  </a:lnTo>
                  <a:lnTo>
                    <a:pt x="56" y="55"/>
                  </a:lnTo>
                  <a:lnTo>
                    <a:pt x="58" y="53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1" y="50"/>
                  </a:lnTo>
                  <a:lnTo>
                    <a:pt x="61" y="48"/>
                  </a:lnTo>
                  <a:lnTo>
                    <a:pt x="63" y="47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9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2" name="Freeform 78"/>
            <p:cNvSpPr>
              <a:spLocks/>
            </p:cNvSpPr>
            <p:nvPr/>
          </p:nvSpPr>
          <p:spPr bwMode="auto">
            <a:xfrm>
              <a:off x="2255" y="2310"/>
              <a:ext cx="40" cy="39"/>
            </a:xfrm>
            <a:custGeom>
              <a:avLst/>
              <a:gdLst>
                <a:gd name="T0" fmla="*/ 78 w 78"/>
                <a:gd name="T1" fmla="*/ 35 h 78"/>
                <a:gd name="T2" fmla="*/ 77 w 78"/>
                <a:gd name="T3" fmla="*/ 31 h 78"/>
                <a:gd name="T4" fmla="*/ 75 w 78"/>
                <a:gd name="T5" fmla="*/ 24 h 78"/>
                <a:gd name="T6" fmla="*/ 74 w 78"/>
                <a:gd name="T7" fmla="*/ 19 h 78"/>
                <a:gd name="T8" fmla="*/ 70 w 78"/>
                <a:gd name="T9" fmla="*/ 15 h 78"/>
                <a:gd name="T10" fmla="*/ 66 w 78"/>
                <a:gd name="T11" fmla="*/ 11 h 78"/>
                <a:gd name="T12" fmla="*/ 61 w 78"/>
                <a:gd name="T13" fmla="*/ 7 h 78"/>
                <a:gd name="T14" fmla="*/ 56 w 78"/>
                <a:gd name="T15" fmla="*/ 5 h 78"/>
                <a:gd name="T16" fmla="*/ 51 w 78"/>
                <a:gd name="T17" fmla="*/ 2 h 78"/>
                <a:gd name="T18" fmla="*/ 45 w 78"/>
                <a:gd name="T19" fmla="*/ 2 h 78"/>
                <a:gd name="T20" fmla="*/ 40 w 78"/>
                <a:gd name="T21" fmla="*/ 0 h 78"/>
                <a:gd name="T22" fmla="*/ 35 w 78"/>
                <a:gd name="T23" fmla="*/ 0 h 78"/>
                <a:gd name="T24" fmla="*/ 30 w 78"/>
                <a:gd name="T25" fmla="*/ 2 h 78"/>
                <a:gd name="T26" fmla="*/ 24 w 78"/>
                <a:gd name="T27" fmla="*/ 3 h 78"/>
                <a:gd name="T28" fmla="*/ 19 w 78"/>
                <a:gd name="T29" fmla="*/ 7 h 78"/>
                <a:gd name="T30" fmla="*/ 14 w 78"/>
                <a:gd name="T31" fmla="*/ 10 h 78"/>
                <a:gd name="T32" fmla="*/ 11 w 78"/>
                <a:gd name="T33" fmla="*/ 13 h 78"/>
                <a:gd name="T34" fmla="*/ 6 w 78"/>
                <a:gd name="T35" fmla="*/ 18 h 78"/>
                <a:gd name="T36" fmla="*/ 5 w 78"/>
                <a:gd name="T37" fmla="*/ 23 h 78"/>
                <a:gd name="T38" fmla="*/ 2 w 78"/>
                <a:gd name="T39" fmla="*/ 27 h 78"/>
                <a:gd name="T40" fmla="*/ 2 w 78"/>
                <a:gd name="T41" fmla="*/ 34 h 78"/>
                <a:gd name="T42" fmla="*/ 0 w 78"/>
                <a:gd name="T43" fmla="*/ 40 h 78"/>
                <a:gd name="T44" fmla="*/ 0 w 78"/>
                <a:gd name="T45" fmla="*/ 43 h 78"/>
                <a:gd name="T46" fmla="*/ 2 w 78"/>
                <a:gd name="T47" fmla="*/ 50 h 78"/>
                <a:gd name="T48" fmla="*/ 3 w 78"/>
                <a:gd name="T49" fmla="*/ 54 h 78"/>
                <a:gd name="T50" fmla="*/ 6 w 78"/>
                <a:gd name="T51" fmla="*/ 59 h 78"/>
                <a:gd name="T52" fmla="*/ 10 w 78"/>
                <a:gd name="T53" fmla="*/ 64 h 78"/>
                <a:gd name="T54" fmla="*/ 13 w 78"/>
                <a:gd name="T55" fmla="*/ 69 h 78"/>
                <a:gd name="T56" fmla="*/ 18 w 78"/>
                <a:gd name="T57" fmla="*/ 72 h 78"/>
                <a:gd name="T58" fmla="*/ 22 w 78"/>
                <a:gd name="T59" fmla="*/ 75 h 78"/>
                <a:gd name="T60" fmla="*/ 27 w 78"/>
                <a:gd name="T61" fmla="*/ 77 h 78"/>
                <a:gd name="T62" fmla="*/ 34 w 78"/>
                <a:gd name="T63" fmla="*/ 78 h 78"/>
                <a:gd name="T64" fmla="*/ 40 w 78"/>
                <a:gd name="T65" fmla="*/ 78 h 78"/>
                <a:gd name="T66" fmla="*/ 43 w 78"/>
                <a:gd name="T67" fmla="*/ 78 h 78"/>
                <a:gd name="T68" fmla="*/ 50 w 78"/>
                <a:gd name="T69" fmla="*/ 77 h 78"/>
                <a:gd name="T70" fmla="*/ 54 w 78"/>
                <a:gd name="T71" fmla="*/ 75 h 78"/>
                <a:gd name="T72" fmla="*/ 59 w 78"/>
                <a:gd name="T73" fmla="*/ 74 h 78"/>
                <a:gd name="T74" fmla="*/ 64 w 78"/>
                <a:gd name="T75" fmla="*/ 70 h 78"/>
                <a:gd name="T76" fmla="*/ 69 w 78"/>
                <a:gd name="T77" fmla="*/ 66 h 78"/>
                <a:gd name="T78" fmla="*/ 72 w 78"/>
                <a:gd name="T79" fmla="*/ 61 h 78"/>
                <a:gd name="T80" fmla="*/ 75 w 78"/>
                <a:gd name="T81" fmla="*/ 56 h 78"/>
                <a:gd name="T82" fmla="*/ 77 w 78"/>
                <a:gd name="T83" fmla="*/ 51 h 78"/>
                <a:gd name="T84" fmla="*/ 78 w 78"/>
                <a:gd name="T85" fmla="*/ 45 h 78"/>
                <a:gd name="T86" fmla="*/ 78 w 78"/>
                <a:gd name="T8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78">
                  <a:moveTo>
                    <a:pt x="78" y="40"/>
                  </a:moveTo>
                  <a:lnTo>
                    <a:pt x="78" y="37"/>
                  </a:lnTo>
                  <a:lnTo>
                    <a:pt x="78" y="35"/>
                  </a:lnTo>
                  <a:lnTo>
                    <a:pt x="78" y="34"/>
                  </a:lnTo>
                  <a:lnTo>
                    <a:pt x="78" y="32"/>
                  </a:lnTo>
                  <a:lnTo>
                    <a:pt x="77" y="31"/>
                  </a:lnTo>
                  <a:lnTo>
                    <a:pt x="77" y="27"/>
                  </a:lnTo>
                  <a:lnTo>
                    <a:pt x="77" y="26"/>
                  </a:lnTo>
                  <a:lnTo>
                    <a:pt x="75" y="24"/>
                  </a:lnTo>
                  <a:lnTo>
                    <a:pt x="75" y="23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5"/>
                  </a:lnTo>
                  <a:lnTo>
                    <a:pt x="69" y="13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1" y="7"/>
                  </a:lnTo>
                  <a:lnTo>
                    <a:pt x="59" y="7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7" y="2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19" y="7"/>
                  </a:lnTo>
                  <a:lnTo>
                    <a:pt x="18" y="7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0" y="15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5" y="23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2" y="27"/>
                  </a:lnTo>
                  <a:lnTo>
                    <a:pt x="2" y="31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8"/>
                  </a:lnTo>
                  <a:lnTo>
                    <a:pt x="6" y="59"/>
                  </a:lnTo>
                  <a:lnTo>
                    <a:pt x="6" y="61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1" y="66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18" y="72"/>
                  </a:lnTo>
                  <a:lnTo>
                    <a:pt x="19" y="74"/>
                  </a:lnTo>
                  <a:lnTo>
                    <a:pt x="21" y="74"/>
                  </a:lnTo>
                  <a:lnTo>
                    <a:pt x="22" y="75"/>
                  </a:lnTo>
                  <a:lnTo>
                    <a:pt x="24" y="75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30" y="77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8" y="78"/>
                  </a:lnTo>
                  <a:lnTo>
                    <a:pt x="50" y="77"/>
                  </a:lnTo>
                  <a:lnTo>
                    <a:pt x="51" y="77"/>
                  </a:lnTo>
                  <a:lnTo>
                    <a:pt x="53" y="77"/>
                  </a:lnTo>
                  <a:lnTo>
                    <a:pt x="54" y="75"/>
                  </a:lnTo>
                  <a:lnTo>
                    <a:pt x="56" y="75"/>
                  </a:lnTo>
                  <a:lnTo>
                    <a:pt x="58" y="74"/>
                  </a:lnTo>
                  <a:lnTo>
                    <a:pt x="59" y="74"/>
                  </a:lnTo>
                  <a:lnTo>
                    <a:pt x="61" y="72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6" y="69"/>
                  </a:lnTo>
                  <a:lnTo>
                    <a:pt x="67" y="67"/>
                  </a:lnTo>
                  <a:lnTo>
                    <a:pt x="69" y="66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5" y="56"/>
                  </a:lnTo>
                  <a:lnTo>
                    <a:pt x="75" y="54"/>
                  </a:lnTo>
                  <a:lnTo>
                    <a:pt x="77" y="53"/>
                  </a:lnTo>
                  <a:lnTo>
                    <a:pt x="77" y="51"/>
                  </a:lnTo>
                  <a:lnTo>
                    <a:pt x="77" y="50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78" y="43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3" name="Freeform 79"/>
            <p:cNvSpPr>
              <a:spLocks/>
            </p:cNvSpPr>
            <p:nvPr/>
          </p:nvSpPr>
          <p:spPr bwMode="auto">
            <a:xfrm>
              <a:off x="2265" y="1920"/>
              <a:ext cx="32" cy="32"/>
            </a:xfrm>
            <a:custGeom>
              <a:avLst/>
              <a:gdLst>
                <a:gd name="T0" fmla="*/ 64 w 64"/>
                <a:gd name="T1" fmla="*/ 31 h 64"/>
                <a:gd name="T2" fmla="*/ 64 w 64"/>
                <a:gd name="T3" fmla="*/ 26 h 64"/>
                <a:gd name="T4" fmla="*/ 63 w 64"/>
                <a:gd name="T5" fmla="*/ 23 h 64"/>
                <a:gd name="T6" fmla="*/ 61 w 64"/>
                <a:gd name="T7" fmla="*/ 18 h 64"/>
                <a:gd name="T8" fmla="*/ 59 w 64"/>
                <a:gd name="T9" fmla="*/ 15 h 64"/>
                <a:gd name="T10" fmla="*/ 56 w 64"/>
                <a:gd name="T11" fmla="*/ 10 h 64"/>
                <a:gd name="T12" fmla="*/ 51 w 64"/>
                <a:gd name="T13" fmla="*/ 7 h 64"/>
                <a:gd name="T14" fmla="*/ 48 w 64"/>
                <a:gd name="T15" fmla="*/ 5 h 64"/>
                <a:gd name="T16" fmla="*/ 43 w 64"/>
                <a:gd name="T17" fmla="*/ 3 h 64"/>
                <a:gd name="T18" fmla="*/ 40 w 64"/>
                <a:gd name="T19" fmla="*/ 2 h 64"/>
                <a:gd name="T20" fmla="*/ 35 w 64"/>
                <a:gd name="T21" fmla="*/ 2 h 64"/>
                <a:gd name="T22" fmla="*/ 31 w 64"/>
                <a:gd name="T23" fmla="*/ 2 h 64"/>
                <a:gd name="T24" fmla="*/ 26 w 64"/>
                <a:gd name="T25" fmla="*/ 2 h 64"/>
                <a:gd name="T26" fmla="*/ 23 w 64"/>
                <a:gd name="T27" fmla="*/ 3 h 64"/>
                <a:gd name="T28" fmla="*/ 18 w 64"/>
                <a:gd name="T29" fmla="*/ 5 h 64"/>
                <a:gd name="T30" fmla="*/ 15 w 64"/>
                <a:gd name="T31" fmla="*/ 7 h 64"/>
                <a:gd name="T32" fmla="*/ 10 w 64"/>
                <a:gd name="T33" fmla="*/ 10 h 64"/>
                <a:gd name="T34" fmla="*/ 7 w 64"/>
                <a:gd name="T35" fmla="*/ 15 h 64"/>
                <a:gd name="T36" fmla="*/ 5 w 64"/>
                <a:gd name="T37" fmla="*/ 18 h 64"/>
                <a:gd name="T38" fmla="*/ 3 w 64"/>
                <a:gd name="T39" fmla="*/ 23 h 64"/>
                <a:gd name="T40" fmla="*/ 2 w 64"/>
                <a:gd name="T41" fmla="*/ 26 h 64"/>
                <a:gd name="T42" fmla="*/ 2 w 64"/>
                <a:gd name="T43" fmla="*/ 31 h 64"/>
                <a:gd name="T44" fmla="*/ 2 w 64"/>
                <a:gd name="T45" fmla="*/ 35 h 64"/>
                <a:gd name="T46" fmla="*/ 2 w 64"/>
                <a:gd name="T47" fmla="*/ 40 h 64"/>
                <a:gd name="T48" fmla="*/ 3 w 64"/>
                <a:gd name="T49" fmla="*/ 43 h 64"/>
                <a:gd name="T50" fmla="*/ 5 w 64"/>
                <a:gd name="T51" fmla="*/ 48 h 64"/>
                <a:gd name="T52" fmla="*/ 7 w 64"/>
                <a:gd name="T53" fmla="*/ 51 h 64"/>
                <a:gd name="T54" fmla="*/ 10 w 64"/>
                <a:gd name="T55" fmla="*/ 56 h 64"/>
                <a:gd name="T56" fmla="*/ 15 w 64"/>
                <a:gd name="T57" fmla="*/ 59 h 64"/>
                <a:gd name="T58" fmla="*/ 18 w 64"/>
                <a:gd name="T59" fmla="*/ 61 h 64"/>
                <a:gd name="T60" fmla="*/ 23 w 64"/>
                <a:gd name="T61" fmla="*/ 63 h 64"/>
                <a:gd name="T62" fmla="*/ 26 w 64"/>
                <a:gd name="T63" fmla="*/ 64 h 64"/>
                <a:gd name="T64" fmla="*/ 31 w 64"/>
                <a:gd name="T65" fmla="*/ 64 h 64"/>
                <a:gd name="T66" fmla="*/ 35 w 64"/>
                <a:gd name="T67" fmla="*/ 64 h 64"/>
                <a:gd name="T68" fmla="*/ 40 w 64"/>
                <a:gd name="T69" fmla="*/ 64 h 64"/>
                <a:gd name="T70" fmla="*/ 43 w 64"/>
                <a:gd name="T71" fmla="*/ 63 h 64"/>
                <a:gd name="T72" fmla="*/ 48 w 64"/>
                <a:gd name="T73" fmla="*/ 61 h 64"/>
                <a:gd name="T74" fmla="*/ 51 w 64"/>
                <a:gd name="T75" fmla="*/ 59 h 64"/>
                <a:gd name="T76" fmla="*/ 56 w 64"/>
                <a:gd name="T77" fmla="*/ 56 h 64"/>
                <a:gd name="T78" fmla="*/ 59 w 64"/>
                <a:gd name="T79" fmla="*/ 51 h 64"/>
                <a:gd name="T80" fmla="*/ 61 w 64"/>
                <a:gd name="T81" fmla="*/ 48 h 64"/>
                <a:gd name="T82" fmla="*/ 63 w 64"/>
                <a:gd name="T83" fmla="*/ 43 h 64"/>
                <a:gd name="T84" fmla="*/ 64 w 64"/>
                <a:gd name="T85" fmla="*/ 40 h 64"/>
                <a:gd name="T86" fmla="*/ 64 w 64"/>
                <a:gd name="T87" fmla="*/ 35 h 64"/>
                <a:gd name="T88" fmla="*/ 32 w 64"/>
                <a:gd name="T8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32" y="32"/>
                  </a:moveTo>
                  <a:lnTo>
                    <a:pt x="64" y="32"/>
                  </a:lnTo>
                  <a:lnTo>
                    <a:pt x="64" y="31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3" y="23"/>
                  </a:lnTo>
                  <a:lnTo>
                    <a:pt x="63" y="21"/>
                  </a:lnTo>
                  <a:lnTo>
                    <a:pt x="63" y="19"/>
                  </a:lnTo>
                  <a:lnTo>
                    <a:pt x="61" y="18"/>
                  </a:lnTo>
                  <a:lnTo>
                    <a:pt x="61" y="16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8" y="13"/>
                  </a:lnTo>
                  <a:lnTo>
                    <a:pt x="56" y="11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3" y="8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3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3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1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39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3" y="43"/>
                  </a:lnTo>
                  <a:lnTo>
                    <a:pt x="3" y="45"/>
                  </a:lnTo>
                  <a:lnTo>
                    <a:pt x="3" y="47"/>
                  </a:lnTo>
                  <a:lnTo>
                    <a:pt x="5" y="48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0" y="55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3" y="58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61"/>
                  </a:lnTo>
                  <a:lnTo>
                    <a:pt x="18" y="61"/>
                  </a:lnTo>
                  <a:lnTo>
                    <a:pt x="19" y="63"/>
                  </a:lnTo>
                  <a:lnTo>
                    <a:pt x="21" y="63"/>
                  </a:lnTo>
                  <a:lnTo>
                    <a:pt x="23" y="63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9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3" y="63"/>
                  </a:lnTo>
                  <a:lnTo>
                    <a:pt x="45" y="63"/>
                  </a:lnTo>
                  <a:lnTo>
                    <a:pt x="47" y="63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3" y="58"/>
                  </a:lnTo>
                  <a:lnTo>
                    <a:pt x="55" y="56"/>
                  </a:lnTo>
                  <a:lnTo>
                    <a:pt x="56" y="56"/>
                  </a:lnTo>
                  <a:lnTo>
                    <a:pt x="56" y="55"/>
                  </a:lnTo>
                  <a:lnTo>
                    <a:pt x="58" y="53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1" y="50"/>
                  </a:lnTo>
                  <a:lnTo>
                    <a:pt x="61" y="48"/>
                  </a:lnTo>
                  <a:lnTo>
                    <a:pt x="63" y="47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9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4" name="Freeform 80"/>
            <p:cNvSpPr>
              <a:spLocks/>
            </p:cNvSpPr>
            <p:nvPr/>
          </p:nvSpPr>
          <p:spPr bwMode="auto">
            <a:xfrm>
              <a:off x="2255" y="1918"/>
              <a:ext cx="40" cy="39"/>
            </a:xfrm>
            <a:custGeom>
              <a:avLst/>
              <a:gdLst>
                <a:gd name="T0" fmla="*/ 78 w 78"/>
                <a:gd name="T1" fmla="*/ 35 h 78"/>
                <a:gd name="T2" fmla="*/ 77 w 78"/>
                <a:gd name="T3" fmla="*/ 30 h 78"/>
                <a:gd name="T4" fmla="*/ 75 w 78"/>
                <a:gd name="T5" fmla="*/ 24 h 78"/>
                <a:gd name="T6" fmla="*/ 74 w 78"/>
                <a:gd name="T7" fmla="*/ 19 h 78"/>
                <a:gd name="T8" fmla="*/ 70 w 78"/>
                <a:gd name="T9" fmla="*/ 14 h 78"/>
                <a:gd name="T10" fmla="*/ 66 w 78"/>
                <a:gd name="T11" fmla="*/ 11 h 78"/>
                <a:gd name="T12" fmla="*/ 61 w 78"/>
                <a:gd name="T13" fmla="*/ 6 h 78"/>
                <a:gd name="T14" fmla="*/ 56 w 78"/>
                <a:gd name="T15" fmla="*/ 5 h 78"/>
                <a:gd name="T16" fmla="*/ 51 w 78"/>
                <a:gd name="T17" fmla="*/ 2 h 78"/>
                <a:gd name="T18" fmla="*/ 45 w 78"/>
                <a:gd name="T19" fmla="*/ 2 h 78"/>
                <a:gd name="T20" fmla="*/ 40 w 78"/>
                <a:gd name="T21" fmla="*/ 0 h 78"/>
                <a:gd name="T22" fmla="*/ 35 w 78"/>
                <a:gd name="T23" fmla="*/ 0 h 78"/>
                <a:gd name="T24" fmla="*/ 30 w 78"/>
                <a:gd name="T25" fmla="*/ 2 h 78"/>
                <a:gd name="T26" fmla="*/ 24 w 78"/>
                <a:gd name="T27" fmla="*/ 3 h 78"/>
                <a:gd name="T28" fmla="*/ 19 w 78"/>
                <a:gd name="T29" fmla="*/ 6 h 78"/>
                <a:gd name="T30" fmla="*/ 14 w 78"/>
                <a:gd name="T31" fmla="*/ 10 h 78"/>
                <a:gd name="T32" fmla="*/ 11 w 78"/>
                <a:gd name="T33" fmla="*/ 13 h 78"/>
                <a:gd name="T34" fmla="*/ 6 w 78"/>
                <a:gd name="T35" fmla="*/ 18 h 78"/>
                <a:gd name="T36" fmla="*/ 5 w 78"/>
                <a:gd name="T37" fmla="*/ 22 h 78"/>
                <a:gd name="T38" fmla="*/ 2 w 78"/>
                <a:gd name="T39" fmla="*/ 27 h 78"/>
                <a:gd name="T40" fmla="*/ 2 w 78"/>
                <a:gd name="T41" fmla="*/ 34 h 78"/>
                <a:gd name="T42" fmla="*/ 0 w 78"/>
                <a:gd name="T43" fmla="*/ 40 h 78"/>
                <a:gd name="T44" fmla="*/ 0 w 78"/>
                <a:gd name="T45" fmla="*/ 43 h 78"/>
                <a:gd name="T46" fmla="*/ 2 w 78"/>
                <a:gd name="T47" fmla="*/ 50 h 78"/>
                <a:gd name="T48" fmla="*/ 3 w 78"/>
                <a:gd name="T49" fmla="*/ 54 h 78"/>
                <a:gd name="T50" fmla="*/ 6 w 78"/>
                <a:gd name="T51" fmla="*/ 59 h 78"/>
                <a:gd name="T52" fmla="*/ 10 w 78"/>
                <a:gd name="T53" fmla="*/ 64 h 78"/>
                <a:gd name="T54" fmla="*/ 13 w 78"/>
                <a:gd name="T55" fmla="*/ 69 h 78"/>
                <a:gd name="T56" fmla="*/ 18 w 78"/>
                <a:gd name="T57" fmla="*/ 72 h 78"/>
                <a:gd name="T58" fmla="*/ 22 w 78"/>
                <a:gd name="T59" fmla="*/ 75 h 78"/>
                <a:gd name="T60" fmla="*/ 27 w 78"/>
                <a:gd name="T61" fmla="*/ 77 h 78"/>
                <a:gd name="T62" fmla="*/ 34 w 78"/>
                <a:gd name="T63" fmla="*/ 78 h 78"/>
                <a:gd name="T64" fmla="*/ 40 w 78"/>
                <a:gd name="T65" fmla="*/ 78 h 78"/>
                <a:gd name="T66" fmla="*/ 43 w 78"/>
                <a:gd name="T67" fmla="*/ 78 h 78"/>
                <a:gd name="T68" fmla="*/ 50 w 78"/>
                <a:gd name="T69" fmla="*/ 77 h 78"/>
                <a:gd name="T70" fmla="*/ 54 w 78"/>
                <a:gd name="T71" fmla="*/ 75 h 78"/>
                <a:gd name="T72" fmla="*/ 59 w 78"/>
                <a:gd name="T73" fmla="*/ 74 h 78"/>
                <a:gd name="T74" fmla="*/ 64 w 78"/>
                <a:gd name="T75" fmla="*/ 70 h 78"/>
                <a:gd name="T76" fmla="*/ 69 w 78"/>
                <a:gd name="T77" fmla="*/ 66 h 78"/>
                <a:gd name="T78" fmla="*/ 72 w 78"/>
                <a:gd name="T79" fmla="*/ 61 h 78"/>
                <a:gd name="T80" fmla="*/ 75 w 78"/>
                <a:gd name="T81" fmla="*/ 56 h 78"/>
                <a:gd name="T82" fmla="*/ 77 w 78"/>
                <a:gd name="T83" fmla="*/ 51 h 78"/>
                <a:gd name="T84" fmla="*/ 78 w 78"/>
                <a:gd name="T85" fmla="*/ 45 h 78"/>
                <a:gd name="T86" fmla="*/ 78 w 78"/>
                <a:gd name="T8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78">
                  <a:moveTo>
                    <a:pt x="78" y="40"/>
                  </a:moveTo>
                  <a:lnTo>
                    <a:pt x="78" y="37"/>
                  </a:lnTo>
                  <a:lnTo>
                    <a:pt x="78" y="35"/>
                  </a:lnTo>
                  <a:lnTo>
                    <a:pt x="78" y="34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77" y="27"/>
                  </a:lnTo>
                  <a:lnTo>
                    <a:pt x="77" y="26"/>
                  </a:lnTo>
                  <a:lnTo>
                    <a:pt x="75" y="24"/>
                  </a:lnTo>
                  <a:lnTo>
                    <a:pt x="75" y="22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2" y="18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9" y="13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61" y="6"/>
                  </a:lnTo>
                  <a:lnTo>
                    <a:pt x="59" y="6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51" y="2"/>
                  </a:lnTo>
                  <a:lnTo>
                    <a:pt x="50" y="2"/>
                  </a:lnTo>
                  <a:lnTo>
                    <a:pt x="48" y="2"/>
                  </a:lnTo>
                  <a:lnTo>
                    <a:pt x="45" y="2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2"/>
                  </a:lnTo>
                  <a:lnTo>
                    <a:pt x="32" y="2"/>
                  </a:lnTo>
                  <a:lnTo>
                    <a:pt x="30" y="2"/>
                  </a:lnTo>
                  <a:lnTo>
                    <a:pt x="27" y="2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8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5" y="22"/>
                  </a:lnTo>
                  <a:lnTo>
                    <a:pt x="3" y="24"/>
                  </a:lnTo>
                  <a:lnTo>
                    <a:pt x="3" y="26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4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2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2" y="50"/>
                  </a:lnTo>
                  <a:lnTo>
                    <a:pt x="2" y="51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8"/>
                  </a:lnTo>
                  <a:lnTo>
                    <a:pt x="6" y="59"/>
                  </a:lnTo>
                  <a:lnTo>
                    <a:pt x="6" y="61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1" y="66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18" y="72"/>
                  </a:lnTo>
                  <a:lnTo>
                    <a:pt x="19" y="74"/>
                  </a:lnTo>
                  <a:lnTo>
                    <a:pt x="21" y="74"/>
                  </a:lnTo>
                  <a:lnTo>
                    <a:pt x="22" y="75"/>
                  </a:lnTo>
                  <a:lnTo>
                    <a:pt x="24" y="75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30" y="77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8" y="78"/>
                  </a:lnTo>
                  <a:lnTo>
                    <a:pt x="50" y="77"/>
                  </a:lnTo>
                  <a:lnTo>
                    <a:pt x="51" y="77"/>
                  </a:lnTo>
                  <a:lnTo>
                    <a:pt x="53" y="77"/>
                  </a:lnTo>
                  <a:lnTo>
                    <a:pt x="54" y="75"/>
                  </a:lnTo>
                  <a:lnTo>
                    <a:pt x="56" y="75"/>
                  </a:lnTo>
                  <a:lnTo>
                    <a:pt x="58" y="74"/>
                  </a:lnTo>
                  <a:lnTo>
                    <a:pt x="59" y="74"/>
                  </a:lnTo>
                  <a:lnTo>
                    <a:pt x="61" y="72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6" y="69"/>
                  </a:lnTo>
                  <a:lnTo>
                    <a:pt x="67" y="67"/>
                  </a:lnTo>
                  <a:lnTo>
                    <a:pt x="69" y="66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4" y="59"/>
                  </a:lnTo>
                  <a:lnTo>
                    <a:pt x="74" y="58"/>
                  </a:lnTo>
                  <a:lnTo>
                    <a:pt x="75" y="56"/>
                  </a:lnTo>
                  <a:lnTo>
                    <a:pt x="75" y="54"/>
                  </a:lnTo>
                  <a:lnTo>
                    <a:pt x="77" y="53"/>
                  </a:lnTo>
                  <a:lnTo>
                    <a:pt x="77" y="51"/>
                  </a:lnTo>
                  <a:lnTo>
                    <a:pt x="77" y="50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78" y="43"/>
                  </a:lnTo>
                  <a:lnTo>
                    <a:pt x="78" y="42"/>
                  </a:lnTo>
                  <a:lnTo>
                    <a:pt x="78" y="40"/>
                  </a:lnTo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5" name="Freeform 81"/>
            <p:cNvSpPr>
              <a:spLocks/>
            </p:cNvSpPr>
            <p:nvPr/>
          </p:nvSpPr>
          <p:spPr bwMode="auto">
            <a:xfrm>
              <a:off x="2265" y="1152"/>
              <a:ext cx="32" cy="32"/>
            </a:xfrm>
            <a:custGeom>
              <a:avLst/>
              <a:gdLst>
                <a:gd name="T0" fmla="*/ 64 w 64"/>
                <a:gd name="T1" fmla="*/ 30 h 64"/>
                <a:gd name="T2" fmla="*/ 64 w 64"/>
                <a:gd name="T3" fmla="*/ 25 h 64"/>
                <a:gd name="T4" fmla="*/ 63 w 64"/>
                <a:gd name="T5" fmla="*/ 22 h 64"/>
                <a:gd name="T6" fmla="*/ 61 w 64"/>
                <a:gd name="T7" fmla="*/ 17 h 64"/>
                <a:gd name="T8" fmla="*/ 59 w 64"/>
                <a:gd name="T9" fmla="*/ 14 h 64"/>
                <a:gd name="T10" fmla="*/ 56 w 64"/>
                <a:gd name="T11" fmla="*/ 9 h 64"/>
                <a:gd name="T12" fmla="*/ 51 w 64"/>
                <a:gd name="T13" fmla="*/ 6 h 64"/>
                <a:gd name="T14" fmla="*/ 48 w 64"/>
                <a:gd name="T15" fmla="*/ 5 h 64"/>
                <a:gd name="T16" fmla="*/ 43 w 64"/>
                <a:gd name="T17" fmla="*/ 3 h 64"/>
                <a:gd name="T18" fmla="*/ 40 w 64"/>
                <a:gd name="T19" fmla="*/ 1 h 64"/>
                <a:gd name="T20" fmla="*/ 35 w 64"/>
                <a:gd name="T21" fmla="*/ 1 h 64"/>
                <a:gd name="T22" fmla="*/ 31 w 64"/>
                <a:gd name="T23" fmla="*/ 1 h 64"/>
                <a:gd name="T24" fmla="*/ 26 w 64"/>
                <a:gd name="T25" fmla="*/ 1 h 64"/>
                <a:gd name="T26" fmla="*/ 23 w 64"/>
                <a:gd name="T27" fmla="*/ 3 h 64"/>
                <a:gd name="T28" fmla="*/ 18 w 64"/>
                <a:gd name="T29" fmla="*/ 5 h 64"/>
                <a:gd name="T30" fmla="*/ 15 w 64"/>
                <a:gd name="T31" fmla="*/ 6 h 64"/>
                <a:gd name="T32" fmla="*/ 10 w 64"/>
                <a:gd name="T33" fmla="*/ 9 h 64"/>
                <a:gd name="T34" fmla="*/ 7 w 64"/>
                <a:gd name="T35" fmla="*/ 14 h 64"/>
                <a:gd name="T36" fmla="*/ 5 w 64"/>
                <a:gd name="T37" fmla="*/ 17 h 64"/>
                <a:gd name="T38" fmla="*/ 3 w 64"/>
                <a:gd name="T39" fmla="*/ 22 h 64"/>
                <a:gd name="T40" fmla="*/ 2 w 64"/>
                <a:gd name="T41" fmla="*/ 25 h 64"/>
                <a:gd name="T42" fmla="*/ 2 w 64"/>
                <a:gd name="T43" fmla="*/ 30 h 64"/>
                <a:gd name="T44" fmla="*/ 2 w 64"/>
                <a:gd name="T45" fmla="*/ 35 h 64"/>
                <a:gd name="T46" fmla="*/ 2 w 64"/>
                <a:gd name="T47" fmla="*/ 40 h 64"/>
                <a:gd name="T48" fmla="*/ 3 w 64"/>
                <a:gd name="T49" fmla="*/ 43 h 64"/>
                <a:gd name="T50" fmla="*/ 5 w 64"/>
                <a:gd name="T51" fmla="*/ 48 h 64"/>
                <a:gd name="T52" fmla="*/ 7 w 64"/>
                <a:gd name="T53" fmla="*/ 51 h 64"/>
                <a:gd name="T54" fmla="*/ 10 w 64"/>
                <a:gd name="T55" fmla="*/ 56 h 64"/>
                <a:gd name="T56" fmla="*/ 15 w 64"/>
                <a:gd name="T57" fmla="*/ 59 h 64"/>
                <a:gd name="T58" fmla="*/ 18 w 64"/>
                <a:gd name="T59" fmla="*/ 61 h 64"/>
                <a:gd name="T60" fmla="*/ 23 w 64"/>
                <a:gd name="T61" fmla="*/ 62 h 64"/>
                <a:gd name="T62" fmla="*/ 26 w 64"/>
                <a:gd name="T63" fmla="*/ 64 h 64"/>
                <a:gd name="T64" fmla="*/ 31 w 64"/>
                <a:gd name="T65" fmla="*/ 64 h 64"/>
                <a:gd name="T66" fmla="*/ 35 w 64"/>
                <a:gd name="T67" fmla="*/ 64 h 64"/>
                <a:gd name="T68" fmla="*/ 40 w 64"/>
                <a:gd name="T69" fmla="*/ 64 h 64"/>
                <a:gd name="T70" fmla="*/ 43 w 64"/>
                <a:gd name="T71" fmla="*/ 62 h 64"/>
                <a:gd name="T72" fmla="*/ 48 w 64"/>
                <a:gd name="T73" fmla="*/ 61 h 64"/>
                <a:gd name="T74" fmla="*/ 51 w 64"/>
                <a:gd name="T75" fmla="*/ 59 h 64"/>
                <a:gd name="T76" fmla="*/ 56 w 64"/>
                <a:gd name="T77" fmla="*/ 56 h 64"/>
                <a:gd name="T78" fmla="*/ 59 w 64"/>
                <a:gd name="T79" fmla="*/ 51 h 64"/>
                <a:gd name="T80" fmla="*/ 61 w 64"/>
                <a:gd name="T81" fmla="*/ 48 h 64"/>
                <a:gd name="T82" fmla="*/ 63 w 64"/>
                <a:gd name="T83" fmla="*/ 43 h 64"/>
                <a:gd name="T84" fmla="*/ 64 w 64"/>
                <a:gd name="T85" fmla="*/ 40 h 64"/>
                <a:gd name="T86" fmla="*/ 64 w 64"/>
                <a:gd name="T87" fmla="*/ 35 h 64"/>
                <a:gd name="T88" fmla="*/ 32 w 64"/>
                <a:gd name="T8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32" y="32"/>
                  </a:moveTo>
                  <a:lnTo>
                    <a:pt x="64" y="32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4" y="25"/>
                  </a:lnTo>
                  <a:lnTo>
                    <a:pt x="64" y="25"/>
                  </a:lnTo>
                  <a:lnTo>
                    <a:pt x="64" y="24"/>
                  </a:lnTo>
                  <a:lnTo>
                    <a:pt x="63" y="22"/>
                  </a:lnTo>
                  <a:lnTo>
                    <a:pt x="63" y="21"/>
                  </a:lnTo>
                  <a:lnTo>
                    <a:pt x="63" y="19"/>
                  </a:lnTo>
                  <a:lnTo>
                    <a:pt x="61" y="17"/>
                  </a:lnTo>
                  <a:lnTo>
                    <a:pt x="61" y="16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8" y="13"/>
                  </a:lnTo>
                  <a:lnTo>
                    <a:pt x="56" y="11"/>
                  </a:lnTo>
                  <a:lnTo>
                    <a:pt x="56" y="9"/>
                  </a:lnTo>
                  <a:lnTo>
                    <a:pt x="55" y="9"/>
                  </a:lnTo>
                  <a:lnTo>
                    <a:pt x="53" y="8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1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39" y="1"/>
                  </a:lnTo>
                  <a:lnTo>
                    <a:pt x="37" y="1"/>
                  </a:lnTo>
                  <a:lnTo>
                    <a:pt x="35" y="1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1"/>
                  </a:lnTo>
                  <a:lnTo>
                    <a:pt x="29" y="1"/>
                  </a:lnTo>
                  <a:lnTo>
                    <a:pt x="27" y="1"/>
                  </a:lnTo>
                  <a:lnTo>
                    <a:pt x="26" y="1"/>
                  </a:lnTo>
                  <a:lnTo>
                    <a:pt x="24" y="1"/>
                  </a:lnTo>
                  <a:lnTo>
                    <a:pt x="24" y="1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1" y="9"/>
                  </a:lnTo>
                  <a:lnTo>
                    <a:pt x="10" y="9"/>
                  </a:lnTo>
                  <a:lnTo>
                    <a:pt x="10" y="11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6"/>
                  </a:lnTo>
                  <a:lnTo>
                    <a:pt x="5" y="17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2" y="24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1"/>
                  </a:lnTo>
                  <a:lnTo>
                    <a:pt x="3" y="43"/>
                  </a:lnTo>
                  <a:lnTo>
                    <a:pt x="3" y="45"/>
                  </a:lnTo>
                  <a:lnTo>
                    <a:pt x="3" y="46"/>
                  </a:lnTo>
                  <a:lnTo>
                    <a:pt x="5" y="48"/>
                  </a:lnTo>
                  <a:lnTo>
                    <a:pt x="5" y="49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3" y="57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61"/>
                  </a:lnTo>
                  <a:lnTo>
                    <a:pt x="18" y="61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3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9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3" y="62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3" y="57"/>
                  </a:lnTo>
                  <a:lnTo>
                    <a:pt x="55" y="56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8" y="53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1" y="49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4" y="41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6" name="Freeform 82"/>
            <p:cNvSpPr>
              <a:spLocks/>
            </p:cNvSpPr>
            <p:nvPr/>
          </p:nvSpPr>
          <p:spPr bwMode="auto">
            <a:xfrm>
              <a:off x="2255" y="1143"/>
              <a:ext cx="40" cy="39"/>
            </a:xfrm>
            <a:custGeom>
              <a:avLst/>
              <a:gdLst>
                <a:gd name="T0" fmla="*/ 78 w 78"/>
                <a:gd name="T1" fmla="*/ 35 h 78"/>
                <a:gd name="T2" fmla="*/ 77 w 78"/>
                <a:gd name="T3" fmla="*/ 30 h 78"/>
                <a:gd name="T4" fmla="*/ 75 w 78"/>
                <a:gd name="T5" fmla="*/ 24 h 78"/>
                <a:gd name="T6" fmla="*/ 74 w 78"/>
                <a:gd name="T7" fmla="*/ 19 h 78"/>
                <a:gd name="T8" fmla="*/ 70 w 78"/>
                <a:gd name="T9" fmla="*/ 14 h 78"/>
                <a:gd name="T10" fmla="*/ 66 w 78"/>
                <a:gd name="T11" fmla="*/ 11 h 78"/>
                <a:gd name="T12" fmla="*/ 61 w 78"/>
                <a:gd name="T13" fmla="*/ 6 h 78"/>
                <a:gd name="T14" fmla="*/ 56 w 78"/>
                <a:gd name="T15" fmla="*/ 4 h 78"/>
                <a:gd name="T16" fmla="*/ 51 w 78"/>
                <a:gd name="T17" fmla="*/ 1 h 78"/>
                <a:gd name="T18" fmla="*/ 45 w 78"/>
                <a:gd name="T19" fmla="*/ 1 h 78"/>
                <a:gd name="T20" fmla="*/ 40 w 78"/>
                <a:gd name="T21" fmla="*/ 0 h 78"/>
                <a:gd name="T22" fmla="*/ 35 w 78"/>
                <a:gd name="T23" fmla="*/ 0 h 78"/>
                <a:gd name="T24" fmla="*/ 30 w 78"/>
                <a:gd name="T25" fmla="*/ 1 h 78"/>
                <a:gd name="T26" fmla="*/ 24 w 78"/>
                <a:gd name="T27" fmla="*/ 3 h 78"/>
                <a:gd name="T28" fmla="*/ 19 w 78"/>
                <a:gd name="T29" fmla="*/ 6 h 78"/>
                <a:gd name="T30" fmla="*/ 14 w 78"/>
                <a:gd name="T31" fmla="*/ 9 h 78"/>
                <a:gd name="T32" fmla="*/ 11 w 78"/>
                <a:gd name="T33" fmla="*/ 12 h 78"/>
                <a:gd name="T34" fmla="*/ 6 w 78"/>
                <a:gd name="T35" fmla="*/ 17 h 78"/>
                <a:gd name="T36" fmla="*/ 5 w 78"/>
                <a:gd name="T37" fmla="*/ 22 h 78"/>
                <a:gd name="T38" fmla="*/ 2 w 78"/>
                <a:gd name="T39" fmla="*/ 27 h 78"/>
                <a:gd name="T40" fmla="*/ 2 w 78"/>
                <a:gd name="T41" fmla="*/ 33 h 78"/>
                <a:gd name="T42" fmla="*/ 0 w 78"/>
                <a:gd name="T43" fmla="*/ 40 h 78"/>
                <a:gd name="T44" fmla="*/ 0 w 78"/>
                <a:gd name="T45" fmla="*/ 43 h 78"/>
                <a:gd name="T46" fmla="*/ 2 w 78"/>
                <a:gd name="T47" fmla="*/ 49 h 78"/>
                <a:gd name="T48" fmla="*/ 3 w 78"/>
                <a:gd name="T49" fmla="*/ 54 h 78"/>
                <a:gd name="T50" fmla="*/ 6 w 78"/>
                <a:gd name="T51" fmla="*/ 59 h 78"/>
                <a:gd name="T52" fmla="*/ 10 w 78"/>
                <a:gd name="T53" fmla="*/ 64 h 78"/>
                <a:gd name="T54" fmla="*/ 13 w 78"/>
                <a:gd name="T55" fmla="*/ 68 h 78"/>
                <a:gd name="T56" fmla="*/ 18 w 78"/>
                <a:gd name="T57" fmla="*/ 72 h 78"/>
                <a:gd name="T58" fmla="*/ 22 w 78"/>
                <a:gd name="T59" fmla="*/ 75 h 78"/>
                <a:gd name="T60" fmla="*/ 27 w 78"/>
                <a:gd name="T61" fmla="*/ 76 h 78"/>
                <a:gd name="T62" fmla="*/ 34 w 78"/>
                <a:gd name="T63" fmla="*/ 78 h 78"/>
                <a:gd name="T64" fmla="*/ 40 w 78"/>
                <a:gd name="T65" fmla="*/ 78 h 78"/>
                <a:gd name="T66" fmla="*/ 43 w 78"/>
                <a:gd name="T67" fmla="*/ 78 h 78"/>
                <a:gd name="T68" fmla="*/ 50 w 78"/>
                <a:gd name="T69" fmla="*/ 76 h 78"/>
                <a:gd name="T70" fmla="*/ 54 w 78"/>
                <a:gd name="T71" fmla="*/ 75 h 78"/>
                <a:gd name="T72" fmla="*/ 59 w 78"/>
                <a:gd name="T73" fmla="*/ 73 h 78"/>
                <a:gd name="T74" fmla="*/ 64 w 78"/>
                <a:gd name="T75" fmla="*/ 70 h 78"/>
                <a:gd name="T76" fmla="*/ 69 w 78"/>
                <a:gd name="T77" fmla="*/ 65 h 78"/>
                <a:gd name="T78" fmla="*/ 72 w 78"/>
                <a:gd name="T79" fmla="*/ 60 h 78"/>
                <a:gd name="T80" fmla="*/ 75 w 78"/>
                <a:gd name="T81" fmla="*/ 56 h 78"/>
                <a:gd name="T82" fmla="*/ 77 w 78"/>
                <a:gd name="T83" fmla="*/ 51 h 78"/>
                <a:gd name="T84" fmla="*/ 78 w 78"/>
                <a:gd name="T85" fmla="*/ 44 h 78"/>
                <a:gd name="T86" fmla="*/ 78 w 78"/>
                <a:gd name="T8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78">
                  <a:moveTo>
                    <a:pt x="78" y="40"/>
                  </a:moveTo>
                  <a:lnTo>
                    <a:pt x="78" y="36"/>
                  </a:lnTo>
                  <a:lnTo>
                    <a:pt x="78" y="35"/>
                  </a:lnTo>
                  <a:lnTo>
                    <a:pt x="78" y="33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77" y="27"/>
                  </a:lnTo>
                  <a:lnTo>
                    <a:pt x="77" y="25"/>
                  </a:lnTo>
                  <a:lnTo>
                    <a:pt x="75" y="24"/>
                  </a:lnTo>
                  <a:lnTo>
                    <a:pt x="75" y="22"/>
                  </a:lnTo>
                  <a:lnTo>
                    <a:pt x="74" y="20"/>
                  </a:lnTo>
                  <a:lnTo>
                    <a:pt x="74" y="19"/>
                  </a:lnTo>
                  <a:lnTo>
                    <a:pt x="72" y="17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9" y="12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9"/>
                  </a:lnTo>
                  <a:lnTo>
                    <a:pt x="62" y="8"/>
                  </a:lnTo>
                  <a:lnTo>
                    <a:pt x="61" y="6"/>
                  </a:lnTo>
                  <a:lnTo>
                    <a:pt x="59" y="6"/>
                  </a:lnTo>
                  <a:lnTo>
                    <a:pt x="58" y="4"/>
                  </a:lnTo>
                  <a:lnTo>
                    <a:pt x="56" y="4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51" y="1"/>
                  </a:lnTo>
                  <a:lnTo>
                    <a:pt x="50" y="1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2" y="4"/>
                  </a:lnTo>
                  <a:lnTo>
                    <a:pt x="21" y="4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2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5" y="20"/>
                  </a:lnTo>
                  <a:lnTo>
                    <a:pt x="5" y="22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2" y="44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6" y="60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1" y="67"/>
                  </a:lnTo>
                  <a:lnTo>
                    <a:pt x="13" y="68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18" y="72"/>
                  </a:lnTo>
                  <a:lnTo>
                    <a:pt x="19" y="73"/>
                  </a:lnTo>
                  <a:lnTo>
                    <a:pt x="21" y="73"/>
                  </a:lnTo>
                  <a:lnTo>
                    <a:pt x="22" y="75"/>
                  </a:lnTo>
                  <a:lnTo>
                    <a:pt x="24" y="75"/>
                  </a:lnTo>
                  <a:lnTo>
                    <a:pt x="26" y="76"/>
                  </a:lnTo>
                  <a:lnTo>
                    <a:pt x="27" y="76"/>
                  </a:lnTo>
                  <a:lnTo>
                    <a:pt x="30" y="76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8" y="78"/>
                  </a:lnTo>
                  <a:lnTo>
                    <a:pt x="50" y="76"/>
                  </a:lnTo>
                  <a:lnTo>
                    <a:pt x="51" y="76"/>
                  </a:lnTo>
                  <a:lnTo>
                    <a:pt x="53" y="76"/>
                  </a:lnTo>
                  <a:lnTo>
                    <a:pt x="54" y="75"/>
                  </a:lnTo>
                  <a:lnTo>
                    <a:pt x="56" y="75"/>
                  </a:lnTo>
                  <a:lnTo>
                    <a:pt x="58" y="73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6" y="68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2" y="60"/>
                  </a:lnTo>
                  <a:lnTo>
                    <a:pt x="74" y="59"/>
                  </a:lnTo>
                  <a:lnTo>
                    <a:pt x="74" y="57"/>
                  </a:lnTo>
                  <a:lnTo>
                    <a:pt x="75" y="56"/>
                  </a:lnTo>
                  <a:lnTo>
                    <a:pt x="75" y="54"/>
                  </a:lnTo>
                  <a:lnTo>
                    <a:pt x="77" y="52"/>
                  </a:lnTo>
                  <a:lnTo>
                    <a:pt x="77" y="51"/>
                  </a:lnTo>
                  <a:lnTo>
                    <a:pt x="77" y="49"/>
                  </a:lnTo>
                  <a:lnTo>
                    <a:pt x="78" y="48"/>
                  </a:lnTo>
                  <a:lnTo>
                    <a:pt x="78" y="44"/>
                  </a:lnTo>
                  <a:lnTo>
                    <a:pt x="78" y="43"/>
                  </a:lnTo>
                  <a:lnTo>
                    <a:pt x="78" y="41"/>
                  </a:lnTo>
                  <a:lnTo>
                    <a:pt x="78" y="40"/>
                  </a:lnTo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7" name="Freeform 83"/>
            <p:cNvSpPr>
              <a:spLocks/>
            </p:cNvSpPr>
            <p:nvPr/>
          </p:nvSpPr>
          <p:spPr bwMode="auto">
            <a:xfrm>
              <a:off x="2505" y="1512"/>
              <a:ext cx="32" cy="32"/>
            </a:xfrm>
            <a:custGeom>
              <a:avLst/>
              <a:gdLst>
                <a:gd name="T0" fmla="*/ 64 w 64"/>
                <a:gd name="T1" fmla="*/ 30 h 64"/>
                <a:gd name="T2" fmla="*/ 64 w 64"/>
                <a:gd name="T3" fmla="*/ 26 h 64"/>
                <a:gd name="T4" fmla="*/ 63 w 64"/>
                <a:gd name="T5" fmla="*/ 22 h 64"/>
                <a:gd name="T6" fmla="*/ 61 w 64"/>
                <a:gd name="T7" fmla="*/ 18 h 64"/>
                <a:gd name="T8" fmla="*/ 59 w 64"/>
                <a:gd name="T9" fmla="*/ 14 h 64"/>
                <a:gd name="T10" fmla="*/ 56 w 64"/>
                <a:gd name="T11" fmla="*/ 10 h 64"/>
                <a:gd name="T12" fmla="*/ 51 w 64"/>
                <a:gd name="T13" fmla="*/ 6 h 64"/>
                <a:gd name="T14" fmla="*/ 48 w 64"/>
                <a:gd name="T15" fmla="*/ 5 h 64"/>
                <a:gd name="T16" fmla="*/ 43 w 64"/>
                <a:gd name="T17" fmla="*/ 3 h 64"/>
                <a:gd name="T18" fmla="*/ 40 w 64"/>
                <a:gd name="T19" fmla="*/ 2 h 64"/>
                <a:gd name="T20" fmla="*/ 35 w 64"/>
                <a:gd name="T21" fmla="*/ 2 h 64"/>
                <a:gd name="T22" fmla="*/ 31 w 64"/>
                <a:gd name="T23" fmla="*/ 2 h 64"/>
                <a:gd name="T24" fmla="*/ 26 w 64"/>
                <a:gd name="T25" fmla="*/ 2 h 64"/>
                <a:gd name="T26" fmla="*/ 23 w 64"/>
                <a:gd name="T27" fmla="*/ 3 h 64"/>
                <a:gd name="T28" fmla="*/ 18 w 64"/>
                <a:gd name="T29" fmla="*/ 5 h 64"/>
                <a:gd name="T30" fmla="*/ 15 w 64"/>
                <a:gd name="T31" fmla="*/ 6 h 64"/>
                <a:gd name="T32" fmla="*/ 10 w 64"/>
                <a:gd name="T33" fmla="*/ 10 h 64"/>
                <a:gd name="T34" fmla="*/ 7 w 64"/>
                <a:gd name="T35" fmla="*/ 14 h 64"/>
                <a:gd name="T36" fmla="*/ 5 w 64"/>
                <a:gd name="T37" fmla="*/ 18 h 64"/>
                <a:gd name="T38" fmla="*/ 3 w 64"/>
                <a:gd name="T39" fmla="*/ 22 h 64"/>
                <a:gd name="T40" fmla="*/ 2 w 64"/>
                <a:gd name="T41" fmla="*/ 26 h 64"/>
                <a:gd name="T42" fmla="*/ 2 w 64"/>
                <a:gd name="T43" fmla="*/ 30 h 64"/>
                <a:gd name="T44" fmla="*/ 2 w 64"/>
                <a:gd name="T45" fmla="*/ 35 h 64"/>
                <a:gd name="T46" fmla="*/ 2 w 64"/>
                <a:gd name="T47" fmla="*/ 40 h 64"/>
                <a:gd name="T48" fmla="*/ 3 w 64"/>
                <a:gd name="T49" fmla="*/ 43 h 64"/>
                <a:gd name="T50" fmla="*/ 5 w 64"/>
                <a:gd name="T51" fmla="*/ 48 h 64"/>
                <a:gd name="T52" fmla="*/ 7 w 64"/>
                <a:gd name="T53" fmla="*/ 51 h 64"/>
                <a:gd name="T54" fmla="*/ 10 w 64"/>
                <a:gd name="T55" fmla="*/ 56 h 64"/>
                <a:gd name="T56" fmla="*/ 15 w 64"/>
                <a:gd name="T57" fmla="*/ 59 h 64"/>
                <a:gd name="T58" fmla="*/ 18 w 64"/>
                <a:gd name="T59" fmla="*/ 61 h 64"/>
                <a:gd name="T60" fmla="*/ 23 w 64"/>
                <a:gd name="T61" fmla="*/ 62 h 64"/>
                <a:gd name="T62" fmla="*/ 26 w 64"/>
                <a:gd name="T63" fmla="*/ 64 h 64"/>
                <a:gd name="T64" fmla="*/ 31 w 64"/>
                <a:gd name="T65" fmla="*/ 64 h 64"/>
                <a:gd name="T66" fmla="*/ 35 w 64"/>
                <a:gd name="T67" fmla="*/ 64 h 64"/>
                <a:gd name="T68" fmla="*/ 40 w 64"/>
                <a:gd name="T69" fmla="*/ 64 h 64"/>
                <a:gd name="T70" fmla="*/ 43 w 64"/>
                <a:gd name="T71" fmla="*/ 62 h 64"/>
                <a:gd name="T72" fmla="*/ 48 w 64"/>
                <a:gd name="T73" fmla="*/ 61 h 64"/>
                <a:gd name="T74" fmla="*/ 51 w 64"/>
                <a:gd name="T75" fmla="*/ 59 h 64"/>
                <a:gd name="T76" fmla="*/ 56 w 64"/>
                <a:gd name="T77" fmla="*/ 56 h 64"/>
                <a:gd name="T78" fmla="*/ 59 w 64"/>
                <a:gd name="T79" fmla="*/ 51 h 64"/>
                <a:gd name="T80" fmla="*/ 61 w 64"/>
                <a:gd name="T81" fmla="*/ 48 h 64"/>
                <a:gd name="T82" fmla="*/ 63 w 64"/>
                <a:gd name="T83" fmla="*/ 43 h 64"/>
                <a:gd name="T84" fmla="*/ 64 w 64"/>
                <a:gd name="T85" fmla="*/ 40 h 64"/>
                <a:gd name="T86" fmla="*/ 64 w 64"/>
                <a:gd name="T87" fmla="*/ 35 h 64"/>
                <a:gd name="T88" fmla="*/ 32 w 64"/>
                <a:gd name="T8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32" y="32"/>
                  </a:moveTo>
                  <a:lnTo>
                    <a:pt x="64" y="32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3" y="22"/>
                  </a:lnTo>
                  <a:lnTo>
                    <a:pt x="63" y="21"/>
                  </a:lnTo>
                  <a:lnTo>
                    <a:pt x="63" y="19"/>
                  </a:lnTo>
                  <a:lnTo>
                    <a:pt x="61" y="18"/>
                  </a:lnTo>
                  <a:lnTo>
                    <a:pt x="61" y="16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8" y="13"/>
                  </a:lnTo>
                  <a:lnTo>
                    <a:pt x="56" y="11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3" y="8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3" y="43"/>
                  </a:lnTo>
                  <a:lnTo>
                    <a:pt x="3" y="45"/>
                  </a:lnTo>
                  <a:lnTo>
                    <a:pt x="3" y="46"/>
                  </a:lnTo>
                  <a:lnTo>
                    <a:pt x="5" y="48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3" y="58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61"/>
                  </a:lnTo>
                  <a:lnTo>
                    <a:pt x="18" y="61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3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9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3" y="62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3" y="58"/>
                  </a:lnTo>
                  <a:lnTo>
                    <a:pt x="55" y="56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8" y="53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1" y="50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8" name="Freeform 84"/>
            <p:cNvSpPr>
              <a:spLocks/>
            </p:cNvSpPr>
            <p:nvPr/>
          </p:nvSpPr>
          <p:spPr bwMode="auto">
            <a:xfrm>
              <a:off x="2495" y="1518"/>
              <a:ext cx="40" cy="40"/>
            </a:xfrm>
            <a:custGeom>
              <a:avLst/>
              <a:gdLst>
                <a:gd name="T0" fmla="*/ 78 w 78"/>
                <a:gd name="T1" fmla="*/ 35 h 78"/>
                <a:gd name="T2" fmla="*/ 77 w 78"/>
                <a:gd name="T3" fmla="*/ 30 h 78"/>
                <a:gd name="T4" fmla="*/ 75 w 78"/>
                <a:gd name="T5" fmla="*/ 24 h 78"/>
                <a:gd name="T6" fmla="*/ 74 w 78"/>
                <a:gd name="T7" fmla="*/ 19 h 78"/>
                <a:gd name="T8" fmla="*/ 70 w 78"/>
                <a:gd name="T9" fmla="*/ 14 h 78"/>
                <a:gd name="T10" fmla="*/ 66 w 78"/>
                <a:gd name="T11" fmla="*/ 11 h 78"/>
                <a:gd name="T12" fmla="*/ 61 w 78"/>
                <a:gd name="T13" fmla="*/ 6 h 78"/>
                <a:gd name="T14" fmla="*/ 56 w 78"/>
                <a:gd name="T15" fmla="*/ 5 h 78"/>
                <a:gd name="T16" fmla="*/ 51 w 78"/>
                <a:gd name="T17" fmla="*/ 1 h 78"/>
                <a:gd name="T18" fmla="*/ 45 w 78"/>
                <a:gd name="T19" fmla="*/ 1 h 78"/>
                <a:gd name="T20" fmla="*/ 40 w 78"/>
                <a:gd name="T21" fmla="*/ 0 h 78"/>
                <a:gd name="T22" fmla="*/ 35 w 78"/>
                <a:gd name="T23" fmla="*/ 0 h 78"/>
                <a:gd name="T24" fmla="*/ 30 w 78"/>
                <a:gd name="T25" fmla="*/ 1 h 78"/>
                <a:gd name="T26" fmla="*/ 24 w 78"/>
                <a:gd name="T27" fmla="*/ 3 h 78"/>
                <a:gd name="T28" fmla="*/ 19 w 78"/>
                <a:gd name="T29" fmla="*/ 6 h 78"/>
                <a:gd name="T30" fmla="*/ 14 w 78"/>
                <a:gd name="T31" fmla="*/ 9 h 78"/>
                <a:gd name="T32" fmla="*/ 11 w 78"/>
                <a:gd name="T33" fmla="*/ 13 h 78"/>
                <a:gd name="T34" fmla="*/ 6 w 78"/>
                <a:gd name="T35" fmla="*/ 17 h 78"/>
                <a:gd name="T36" fmla="*/ 5 w 78"/>
                <a:gd name="T37" fmla="*/ 22 h 78"/>
                <a:gd name="T38" fmla="*/ 2 w 78"/>
                <a:gd name="T39" fmla="*/ 27 h 78"/>
                <a:gd name="T40" fmla="*/ 2 w 78"/>
                <a:gd name="T41" fmla="*/ 33 h 78"/>
                <a:gd name="T42" fmla="*/ 0 w 78"/>
                <a:gd name="T43" fmla="*/ 40 h 78"/>
                <a:gd name="T44" fmla="*/ 0 w 78"/>
                <a:gd name="T45" fmla="*/ 43 h 78"/>
                <a:gd name="T46" fmla="*/ 2 w 78"/>
                <a:gd name="T47" fmla="*/ 49 h 78"/>
                <a:gd name="T48" fmla="*/ 3 w 78"/>
                <a:gd name="T49" fmla="*/ 54 h 78"/>
                <a:gd name="T50" fmla="*/ 6 w 78"/>
                <a:gd name="T51" fmla="*/ 59 h 78"/>
                <a:gd name="T52" fmla="*/ 10 w 78"/>
                <a:gd name="T53" fmla="*/ 64 h 78"/>
                <a:gd name="T54" fmla="*/ 13 w 78"/>
                <a:gd name="T55" fmla="*/ 69 h 78"/>
                <a:gd name="T56" fmla="*/ 18 w 78"/>
                <a:gd name="T57" fmla="*/ 72 h 78"/>
                <a:gd name="T58" fmla="*/ 22 w 78"/>
                <a:gd name="T59" fmla="*/ 75 h 78"/>
                <a:gd name="T60" fmla="*/ 27 w 78"/>
                <a:gd name="T61" fmla="*/ 77 h 78"/>
                <a:gd name="T62" fmla="*/ 34 w 78"/>
                <a:gd name="T63" fmla="*/ 78 h 78"/>
                <a:gd name="T64" fmla="*/ 40 w 78"/>
                <a:gd name="T65" fmla="*/ 78 h 78"/>
                <a:gd name="T66" fmla="*/ 43 w 78"/>
                <a:gd name="T67" fmla="*/ 78 h 78"/>
                <a:gd name="T68" fmla="*/ 50 w 78"/>
                <a:gd name="T69" fmla="*/ 77 h 78"/>
                <a:gd name="T70" fmla="*/ 54 w 78"/>
                <a:gd name="T71" fmla="*/ 75 h 78"/>
                <a:gd name="T72" fmla="*/ 59 w 78"/>
                <a:gd name="T73" fmla="*/ 73 h 78"/>
                <a:gd name="T74" fmla="*/ 64 w 78"/>
                <a:gd name="T75" fmla="*/ 70 h 78"/>
                <a:gd name="T76" fmla="*/ 69 w 78"/>
                <a:gd name="T77" fmla="*/ 65 h 78"/>
                <a:gd name="T78" fmla="*/ 72 w 78"/>
                <a:gd name="T79" fmla="*/ 61 h 78"/>
                <a:gd name="T80" fmla="*/ 75 w 78"/>
                <a:gd name="T81" fmla="*/ 56 h 78"/>
                <a:gd name="T82" fmla="*/ 77 w 78"/>
                <a:gd name="T83" fmla="*/ 51 h 78"/>
                <a:gd name="T84" fmla="*/ 78 w 78"/>
                <a:gd name="T85" fmla="*/ 45 h 78"/>
                <a:gd name="T86" fmla="*/ 78 w 78"/>
                <a:gd name="T8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78">
                  <a:moveTo>
                    <a:pt x="78" y="40"/>
                  </a:moveTo>
                  <a:lnTo>
                    <a:pt x="78" y="37"/>
                  </a:lnTo>
                  <a:lnTo>
                    <a:pt x="78" y="35"/>
                  </a:lnTo>
                  <a:lnTo>
                    <a:pt x="78" y="33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77" y="27"/>
                  </a:lnTo>
                  <a:lnTo>
                    <a:pt x="77" y="25"/>
                  </a:lnTo>
                  <a:lnTo>
                    <a:pt x="75" y="24"/>
                  </a:lnTo>
                  <a:lnTo>
                    <a:pt x="75" y="22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2" y="17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9" y="13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9"/>
                  </a:lnTo>
                  <a:lnTo>
                    <a:pt x="62" y="8"/>
                  </a:lnTo>
                  <a:lnTo>
                    <a:pt x="61" y="6"/>
                  </a:lnTo>
                  <a:lnTo>
                    <a:pt x="59" y="6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51" y="1"/>
                  </a:lnTo>
                  <a:lnTo>
                    <a:pt x="50" y="1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5" y="22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6" y="61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18" y="72"/>
                  </a:lnTo>
                  <a:lnTo>
                    <a:pt x="19" y="73"/>
                  </a:lnTo>
                  <a:lnTo>
                    <a:pt x="21" y="73"/>
                  </a:lnTo>
                  <a:lnTo>
                    <a:pt x="22" y="75"/>
                  </a:lnTo>
                  <a:lnTo>
                    <a:pt x="24" y="75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30" y="77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8" y="78"/>
                  </a:lnTo>
                  <a:lnTo>
                    <a:pt x="50" y="77"/>
                  </a:lnTo>
                  <a:lnTo>
                    <a:pt x="51" y="77"/>
                  </a:lnTo>
                  <a:lnTo>
                    <a:pt x="53" y="77"/>
                  </a:lnTo>
                  <a:lnTo>
                    <a:pt x="54" y="75"/>
                  </a:lnTo>
                  <a:lnTo>
                    <a:pt x="56" y="75"/>
                  </a:lnTo>
                  <a:lnTo>
                    <a:pt x="58" y="73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6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4" y="59"/>
                  </a:lnTo>
                  <a:lnTo>
                    <a:pt x="74" y="57"/>
                  </a:lnTo>
                  <a:lnTo>
                    <a:pt x="75" y="56"/>
                  </a:lnTo>
                  <a:lnTo>
                    <a:pt x="75" y="54"/>
                  </a:lnTo>
                  <a:lnTo>
                    <a:pt x="77" y="53"/>
                  </a:lnTo>
                  <a:lnTo>
                    <a:pt x="77" y="51"/>
                  </a:lnTo>
                  <a:lnTo>
                    <a:pt x="77" y="49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78" y="43"/>
                  </a:lnTo>
                  <a:lnTo>
                    <a:pt x="78" y="41"/>
                  </a:lnTo>
                  <a:lnTo>
                    <a:pt x="78" y="40"/>
                  </a:lnTo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9" name="Freeform 85"/>
            <p:cNvSpPr>
              <a:spLocks/>
            </p:cNvSpPr>
            <p:nvPr/>
          </p:nvSpPr>
          <p:spPr bwMode="auto">
            <a:xfrm>
              <a:off x="2521" y="913"/>
              <a:ext cx="176" cy="1"/>
            </a:xfrm>
            <a:custGeom>
              <a:avLst/>
              <a:gdLst>
                <a:gd name="T0" fmla="*/ 352 w 352"/>
                <a:gd name="T1" fmla="*/ 0 w 352"/>
                <a:gd name="T2" fmla="*/ 352 w 35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52">
                  <a:moveTo>
                    <a:pt x="352" y="0"/>
                  </a:moveTo>
                  <a:lnTo>
                    <a:pt x="0" y="0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rgbClr val="00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0" name="Line 86"/>
            <p:cNvSpPr>
              <a:spLocks noChangeShapeType="1"/>
            </p:cNvSpPr>
            <p:nvPr/>
          </p:nvSpPr>
          <p:spPr bwMode="auto">
            <a:xfrm flipH="1">
              <a:off x="2521" y="913"/>
              <a:ext cx="176" cy="1"/>
            </a:xfrm>
            <a:prstGeom prst="line">
              <a:avLst/>
            </a:prstGeom>
            <a:noFill/>
            <a:ln w="23813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1" name="Freeform 87"/>
            <p:cNvSpPr>
              <a:spLocks/>
            </p:cNvSpPr>
            <p:nvPr/>
          </p:nvSpPr>
          <p:spPr bwMode="auto">
            <a:xfrm>
              <a:off x="2265" y="1520"/>
              <a:ext cx="32" cy="32"/>
            </a:xfrm>
            <a:custGeom>
              <a:avLst/>
              <a:gdLst>
                <a:gd name="T0" fmla="*/ 64 w 64"/>
                <a:gd name="T1" fmla="*/ 30 h 64"/>
                <a:gd name="T2" fmla="*/ 64 w 64"/>
                <a:gd name="T3" fmla="*/ 26 h 64"/>
                <a:gd name="T4" fmla="*/ 63 w 64"/>
                <a:gd name="T5" fmla="*/ 22 h 64"/>
                <a:gd name="T6" fmla="*/ 61 w 64"/>
                <a:gd name="T7" fmla="*/ 18 h 64"/>
                <a:gd name="T8" fmla="*/ 59 w 64"/>
                <a:gd name="T9" fmla="*/ 14 h 64"/>
                <a:gd name="T10" fmla="*/ 56 w 64"/>
                <a:gd name="T11" fmla="*/ 10 h 64"/>
                <a:gd name="T12" fmla="*/ 51 w 64"/>
                <a:gd name="T13" fmla="*/ 6 h 64"/>
                <a:gd name="T14" fmla="*/ 48 w 64"/>
                <a:gd name="T15" fmla="*/ 5 h 64"/>
                <a:gd name="T16" fmla="*/ 43 w 64"/>
                <a:gd name="T17" fmla="*/ 3 h 64"/>
                <a:gd name="T18" fmla="*/ 40 w 64"/>
                <a:gd name="T19" fmla="*/ 2 h 64"/>
                <a:gd name="T20" fmla="*/ 35 w 64"/>
                <a:gd name="T21" fmla="*/ 2 h 64"/>
                <a:gd name="T22" fmla="*/ 31 w 64"/>
                <a:gd name="T23" fmla="*/ 2 h 64"/>
                <a:gd name="T24" fmla="*/ 26 w 64"/>
                <a:gd name="T25" fmla="*/ 2 h 64"/>
                <a:gd name="T26" fmla="*/ 23 w 64"/>
                <a:gd name="T27" fmla="*/ 3 h 64"/>
                <a:gd name="T28" fmla="*/ 18 w 64"/>
                <a:gd name="T29" fmla="*/ 5 h 64"/>
                <a:gd name="T30" fmla="*/ 15 w 64"/>
                <a:gd name="T31" fmla="*/ 6 h 64"/>
                <a:gd name="T32" fmla="*/ 10 w 64"/>
                <a:gd name="T33" fmla="*/ 10 h 64"/>
                <a:gd name="T34" fmla="*/ 7 w 64"/>
                <a:gd name="T35" fmla="*/ 14 h 64"/>
                <a:gd name="T36" fmla="*/ 5 w 64"/>
                <a:gd name="T37" fmla="*/ 18 h 64"/>
                <a:gd name="T38" fmla="*/ 3 w 64"/>
                <a:gd name="T39" fmla="*/ 22 h 64"/>
                <a:gd name="T40" fmla="*/ 2 w 64"/>
                <a:gd name="T41" fmla="*/ 26 h 64"/>
                <a:gd name="T42" fmla="*/ 2 w 64"/>
                <a:gd name="T43" fmla="*/ 30 h 64"/>
                <a:gd name="T44" fmla="*/ 2 w 64"/>
                <a:gd name="T45" fmla="*/ 35 h 64"/>
                <a:gd name="T46" fmla="*/ 2 w 64"/>
                <a:gd name="T47" fmla="*/ 40 h 64"/>
                <a:gd name="T48" fmla="*/ 3 w 64"/>
                <a:gd name="T49" fmla="*/ 43 h 64"/>
                <a:gd name="T50" fmla="*/ 5 w 64"/>
                <a:gd name="T51" fmla="*/ 48 h 64"/>
                <a:gd name="T52" fmla="*/ 7 w 64"/>
                <a:gd name="T53" fmla="*/ 51 h 64"/>
                <a:gd name="T54" fmla="*/ 10 w 64"/>
                <a:gd name="T55" fmla="*/ 56 h 64"/>
                <a:gd name="T56" fmla="*/ 15 w 64"/>
                <a:gd name="T57" fmla="*/ 59 h 64"/>
                <a:gd name="T58" fmla="*/ 18 w 64"/>
                <a:gd name="T59" fmla="*/ 61 h 64"/>
                <a:gd name="T60" fmla="*/ 23 w 64"/>
                <a:gd name="T61" fmla="*/ 62 h 64"/>
                <a:gd name="T62" fmla="*/ 26 w 64"/>
                <a:gd name="T63" fmla="*/ 64 h 64"/>
                <a:gd name="T64" fmla="*/ 31 w 64"/>
                <a:gd name="T65" fmla="*/ 64 h 64"/>
                <a:gd name="T66" fmla="*/ 35 w 64"/>
                <a:gd name="T67" fmla="*/ 64 h 64"/>
                <a:gd name="T68" fmla="*/ 40 w 64"/>
                <a:gd name="T69" fmla="*/ 64 h 64"/>
                <a:gd name="T70" fmla="*/ 43 w 64"/>
                <a:gd name="T71" fmla="*/ 62 h 64"/>
                <a:gd name="T72" fmla="*/ 48 w 64"/>
                <a:gd name="T73" fmla="*/ 61 h 64"/>
                <a:gd name="T74" fmla="*/ 51 w 64"/>
                <a:gd name="T75" fmla="*/ 59 h 64"/>
                <a:gd name="T76" fmla="*/ 56 w 64"/>
                <a:gd name="T77" fmla="*/ 56 h 64"/>
                <a:gd name="T78" fmla="*/ 59 w 64"/>
                <a:gd name="T79" fmla="*/ 51 h 64"/>
                <a:gd name="T80" fmla="*/ 61 w 64"/>
                <a:gd name="T81" fmla="*/ 48 h 64"/>
                <a:gd name="T82" fmla="*/ 63 w 64"/>
                <a:gd name="T83" fmla="*/ 43 h 64"/>
                <a:gd name="T84" fmla="*/ 64 w 64"/>
                <a:gd name="T85" fmla="*/ 40 h 64"/>
                <a:gd name="T86" fmla="*/ 64 w 64"/>
                <a:gd name="T87" fmla="*/ 35 h 64"/>
                <a:gd name="T88" fmla="*/ 32 w 64"/>
                <a:gd name="T8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4" h="64">
                  <a:moveTo>
                    <a:pt x="32" y="32"/>
                  </a:moveTo>
                  <a:lnTo>
                    <a:pt x="64" y="32"/>
                  </a:lnTo>
                  <a:lnTo>
                    <a:pt x="64" y="30"/>
                  </a:lnTo>
                  <a:lnTo>
                    <a:pt x="64" y="29"/>
                  </a:lnTo>
                  <a:lnTo>
                    <a:pt x="64" y="27"/>
                  </a:lnTo>
                  <a:lnTo>
                    <a:pt x="64" y="2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3" y="22"/>
                  </a:lnTo>
                  <a:lnTo>
                    <a:pt x="63" y="21"/>
                  </a:lnTo>
                  <a:lnTo>
                    <a:pt x="63" y="19"/>
                  </a:lnTo>
                  <a:lnTo>
                    <a:pt x="61" y="18"/>
                  </a:lnTo>
                  <a:lnTo>
                    <a:pt x="61" y="16"/>
                  </a:lnTo>
                  <a:lnTo>
                    <a:pt x="59" y="14"/>
                  </a:lnTo>
                  <a:lnTo>
                    <a:pt x="59" y="14"/>
                  </a:lnTo>
                  <a:lnTo>
                    <a:pt x="58" y="13"/>
                  </a:lnTo>
                  <a:lnTo>
                    <a:pt x="56" y="11"/>
                  </a:lnTo>
                  <a:lnTo>
                    <a:pt x="56" y="10"/>
                  </a:lnTo>
                  <a:lnTo>
                    <a:pt x="55" y="10"/>
                  </a:lnTo>
                  <a:lnTo>
                    <a:pt x="53" y="8"/>
                  </a:lnTo>
                  <a:lnTo>
                    <a:pt x="51" y="6"/>
                  </a:lnTo>
                  <a:lnTo>
                    <a:pt x="51" y="6"/>
                  </a:lnTo>
                  <a:lnTo>
                    <a:pt x="50" y="5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5" y="3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39" y="2"/>
                  </a:lnTo>
                  <a:lnTo>
                    <a:pt x="37" y="2"/>
                  </a:lnTo>
                  <a:lnTo>
                    <a:pt x="35" y="2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1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2"/>
                  </a:lnTo>
                  <a:lnTo>
                    <a:pt x="23" y="3"/>
                  </a:lnTo>
                  <a:lnTo>
                    <a:pt x="21" y="3"/>
                  </a:lnTo>
                  <a:lnTo>
                    <a:pt x="19" y="3"/>
                  </a:lnTo>
                  <a:lnTo>
                    <a:pt x="18" y="5"/>
                  </a:lnTo>
                  <a:lnTo>
                    <a:pt x="16" y="5"/>
                  </a:lnTo>
                  <a:lnTo>
                    <a:pt x="15" y="6"/>
                  </a:lnTo>
                  <a:lnTo>
                    <a:pt x="15" y="6"/>
                  </a:lnTo>
                  <a:lnTo>
                    <a:pt x="13" y="8"/>
                  </a:lnTo>
                  <a:lnTo>
                    <a:pt x="11" y="10"/>
                  </a:lnTo>
                  <a:lnTo>
                    <a:pt x="10" y="10"/>
                  </a:lnTo>
                  <a:lnTo>
                    <a:pt x="10" y="11"/>
                  </a:lnTo>
                  <a:lnTo>
                    <a:pt x="8" y="13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5" y="16"/>
                  </a:lnTo>
                  <a:lnTo>
                    <a:pt x="5" y="18"/>
                  </a:lnTo>
                  <a:lnTo>
                    <a:pt x="3" y="19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6"/>
                  </a:lnTo>
                  <a:lnTo>
                    <a:pt x="2" y="27"/>
                  </a:lnTo>
                  <a:lnTo>
                    <a:pt x="2" y="29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2" y="35"/>
                  </a:lnTo>
                  <a:lnTo>
                    <a:pt x="2" y="37"/>
                  </a:lnTo>
                  <a:lnTo>
                    <a:pt x="2" y="38"/>
                  </a:lnTo>
                  <a:lnTo>
                    <a:pt x="2" y="40"/>
                  </a:lnTo>
                  <a:lnTo>
                    <a:pt x="2" y="40"/>
                  </a:lnTo>
                  <a:lnTo>
                    <a:pt x="2" y="42"/>
                  </a:lnTo>
                  <a:lnTo>
                    <a:pt x="3" y="43"/>
                  </a:lnTo>
                  <a:lnTo>
                    <a:pt x="3" y="45"/>
                  </a:lnTo>
                  <a:lnTo>
                    <a:pt x="3" y="46"/>
                  </a:lnTo>
                  <a:lnTo>
                    <a:pt x="5" y="48"/>
                  </a:lnTo>
                  <a:lnTo>
                    <a:pt x="5" y="50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8" y="53"/>
                  </a:lnTo>
                  <a:lnTo>
                    <a:pt x="10" y="54"/>
                  </a:lnTo>
                  <a:lnTo>
                    <a:pt x="10" y="56"/>
                  </a:lnTo>
                  <a:lnTo>
                    <a:pt x="11" y="56"/>
                  </a:lnTo>
                  <a:lnTo>
                    <a:pt x="13" y="58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61"/>
                  </a:lnTo>
                  <a:lnTo>
                    <a:pt x="18" y="61"/>
                  </a:lnTo>
                  <a:lnTo>
                    <a:pt x="19" y="62"/>
                  </a:lnTo>
                  <a:lnTo>
                    <a:pt x="21" y="62"/>
                  </a:lnTo>
                  <a:lnTo>
                    <a:pt x="23" y="62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6" y="64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1" y="64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5" y="64"/>
                  </a:lnTo>
                  <a:lnTo>
                    <a:pt x="37" y="64"/>
                  </a:lnTo>
                  <a:lnTo>
                    <a:pt x="39" y="64"/>
                  </a:lnTo>
                  <a:lnTo>
                    <a:pt x="40" y="64"/>
                  </a:lnTo>
                  <a:lnTo>
                    <a:pt x="40" y="64"/>
                  </a:lnTo>
                  <a:lnTo>
                    <a:pt x="42" y="64"/>
                  </a:lnTo>
                  <a:lnTo>
                    <a:pt x="43" y="62"/>
                  </a:lnTo>
                  <a:lnTo>
                    <a:pt x="45" y="62"/>
                  </a:lnTo>
                  <a:lnTo>
                    <a:pt x="47" y="62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1" y="59"/>
                  </a:lnTo>
                  <a:lnTo>
                    <a:pt x="51" y="59"/>
                  </a:lnTo>
                  <a:lnTo>
                    <a:pt x="53" y="58"/>
                  </a:lnTo>
                  <a:lnTo>
                    <a:pt x="55" y="56"/>
                  </a:lnTo>
                  <a:lnTo>
                    <a:pt x="56" y="56"/>
                  </a:lnTo>
                  <a:lnTo>
                    <a:pt x="56" y="54"/>
                  </a:lnTo>
                  <a:lnTo>
                    <a:pt x="58" y="53"/>
                  </a:lnTo>
                  <a:lnTo>
                    <a:pt x="59" y="51"/>
                  </a:lnTo>
                  <a:lnTo>
                    <a:pt x="59" y="51"/>
                  </a:lnTo>
                  <a:lnTo>
                    <a:pt x="61" y="50"/>
                  </a:lnTo>
                  <a:lnTo>
                    <a:pt x="61" y="48"/>
                  </a:lnTo>
                  <a:lnTo>
                    <a:pt x="63" y="46"/>
                  </a:lnTo>
                  <a:lnTo>
                    <a:pt x="63" y="45"/>
                  </a:lnTo>
                  <a:lnTo>
                    <a:pt x="63" y="43"/>
                  </a:lnTo>
                  <a:lnTo>
                    <a:pt x="64" y="42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8"/>
                  </a:lnTo>
                  <a:lnTo>
                    <a:pt x="64" y="37"/>
                  </a:lnTo>
                  <a:lnTo>
                    <a:pt x="64" y="35"/>
                  </a:lnTo>
                  <a:lnTo>
                    <a:pt x="64" y="32"/>
                  </a:lnTo>
                  <a:lnTo>
                    <a:pt x="64" y="32"/>
                  </a:lnTo>
                  <a:lnTo>
                    <a:pt x="32" y="32"/>
                  </a:lnTo>
                  <a:close/>
                </a:path>
              </a:pathLst>
            </a:custGeom>
            <a:solidFill>
              <a:srgbClr val="66FFFF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2" name="Freeform 88"/>
            <p:cNvSpPr>
              <a:spLocks/>
            </p:cNvSpPr>
            <p:nvPr/>
          </p:nvSpPr>
          <p:spPr bwMode="auto">
            <a:xfrm>
              <a:off x="2255" y="1510"/>
              <a:ext cx="40" cy="40"/>
            </a:xfrm>
            <a:custGeom>
              <a:avLst/>
              <a:gdLst>
                <a:gd name="T0" fmla="*/ 78 w 78"/>
                <a:gd name="T1" fmla="*/ 35 h 78"/>
                <a:gd name="T2" fmla="*/ 77 w 78"/>
                <a:gd name="T3" fmla="*/ 30 h 78"/>
                <a:gd name="T4" fmla="*/ 75 w 78"/>
                <a:gd name="T5" fmla="*/ 24 h 78"/>
                <a:gd name="T6" fmla="*/ 74 w 78"/>
                <a:gd name="T7" fmla="*/ 19 h 78"/>
                <a:gd name="T8" fmla="*/ 70 w 78"/>
                <a:gd name="T9" fmla="*/ 14 h 78"/>
                <a:gd name="T10" fmla="*/ 66 w 78"/>
                <a:gd name="T11" fmla="*/ 11 h 78"/>
                <a:gd name="T12" fmla="*/ 61 w 78"/>
                <a:gd name="T13" fmla="*/ 6 h 78"/>
                <a:gd name="T14" fmla="*/ 56 w 78"/>
                <a:gd name="T15" fmla="*/ 5 h 78"/>
                <a:gd name="T16" fmla="*/ 51 w 78"/>
                <a:gd name="T17" fmla="*/ 1 h 78"/>
                <a:gd name="T18" fmla="*/ 45 w 78"/>
                <a:gd name="T19" fmla="*/ 1 h 78"/>
                <a:gd name="T20" fmla="*/ 40 w 78"/>
                <a:gd name="T21" fmla="*/ 0 h 78"/>
                <a:gd name="T22" fmla="*/ 35 w 78"/>
                <a:gd name="T23" fmla="*/ 0 h 78"/>
                <a:gd name="T24" fmla="*/ 30 w 78"/>
                <a:gd name="T25" fmla="*/ 1 h 78"/>
                <a:gd name="T26" fmla="*/ 24 w 78"/>
                <a:gd name="T27" fmla="*/ 3 h 78"/>
                <a:gd name="T28" fmla="*/ 19 w 78"/>
                <a:gd name="T29" fmla="*/ 6 h 78"/>
                <a:gd name="T30" fmla="*/ 14 w 78"/>
                <a:gd name="T31" fmla="*/ 9 h 78"/>
                <a:gd name="T32" fmla="*/ 11 w 78"/>
                <a:gd name="T33" fmla="*/ 13 h 78"/>
                <a:gd name="T34" fmla="*/ 6 w 78"/>
                <a:gd name="T35" fmla="*/ 17 h 78"/>
                <a:gd name="T36" fmla="*/ 5 w 78"/>
                <a:gd name="T37" fmla="*/ 22 h 78"/>
                <a:gd name="T38" fmla="*/ 2 w 78"/>
                <a:gd name="T39" fmla="*/ 27 h 78"/>
                <a:gd name="T40" fmla="*/ 2 w 78"/>
                <a:gd name="T41" fmla="*/ 33 h 78"/>
                <a:gd name="T42" fmla="*/ 0 w 78"/>
                <a:gd name="T43" fmla="*/ 40 h 78"/>
                <a:gd name="T44" fmla="*/ 0 w 78"/>
                <a:gd name="T45" fmla="*/ 43 h 78"/>
                <a:gd name="T46" fmla="*/ 2 w 78"/>
                <a:gd name="T47" fmla="*/ 49 h 78"/>
                <a:gd name="T48" fmla="*/ 3 w 78"/>
                <a:gd name="T49" fmla="*/ 54 h 78"/>
                <a:gd name="T50" fmla="*/ 6 w 78"/>
                <a:gd name="T51" fmla="*/ 59 h 78"/>
                <a:gd name="T52" fmla="*/ 10 w 78"/>
                <a:gd name="T53" fmla="*/ 64 h 78"/>
                <a:gd name="T54" fmla="*/ 13 w 78"/>
                <a:gd name="T55" fmla="*/ 69 h 78"/>
                <a:gd name="T56" fmla="*/ 18 w 78"/>
                <a:gd name="T57" fmla="*/ 72 h 78"/>
                <a:gd name="T58" fmla="*/ 22 w 78"/>
                <a:gd name="T59" fmla="*/ 75 h 78"/>
                <a:gd name="T60" fmla="*/ 27 w 78"/>
                <a:gd name="T61" fmla="*/ 77 h 78"/>
                <a:gd name="T62" fmla="*/ 34 w 78"/>
                <a:gd name="T63" fmla="*/ 78 h 78"/>
                <a:gd name="T64" fmla="*/ 40 w 78"/>
                <a:gd name="T65" fmla="*/ 78 h 78"/>
                <a:gd name="T66" fmla="*/ 43 w 78"/>
                <a:gd name="T67" fmla="*/ 78 h 78"/>
                <a:gd name="T68" fmla="*/ 50 w 78"/>
                <a:gd name="T69" fmla="*/ 77 h 78"/>
                <a:gd name="T70" fmla="*/ 54 w 78"/>
                <a:gd name="T71" fmla="*/ 75 h 78"/>
                <a:gd name="T72" fmla="*/ 59 w 78"/>
                <a:gd name="T73" fmla="*/ 73 h 78"/>
                <a:gd name="T74" fmla="*/ 64 w 78"/>
                <a:gd name="T75" fmla="*/ 70 h 78"/>
                <a:gd name="T76" fmla="*/ 69 w 78"/>
                <a:gd name="T77" fmla="*/ 65 h 78"/>
                <a:gd name="T78" fmla="*/ 72 w 78"/>
                <a:gd name="T79" fmla="*/ 61 h 78"/>
                <a:gd name="T80" fmla="*/ 75 w 78"/>
                <a:gd name="T81" fmla="*/ 56 h 78"/>
                <a:gd name="T82" fmla="*/ 77 w 78"/>
                <a:gd name="T83" fmla="*/ 51 h 78"/>
                <a:gd name="T84" fmla="*/ 78 w 78"/>
                <a:gd name="T85" fmla="*/ 45 h 78"/>
                <a:gd name="T86" fmla="*/ 78 w 78"/>
                <a:gd name="T87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8" h="78">
                  <a:moveTo>
                    <a:pt x="78" y="40"/>
                  </a:moveTo>
                  <a:lnTo>
                    <a:pt x="78" y="37"/>
                  </a:lnTo>
                  <a:lnTo>
                    <a:pt x="78" y="35"/>
                  </a:lnTo>
                  <a:lnTo>
                    <a:pt x="78" y="33"/>
                  </a:lnTo>
                  <a:lnTo>
                    <a:pt x="78" y="32"/>
                  </a:lnTo>
                  <a:lnTo>
                    <a:pt x="77" y="30"/>
                  </a:lnTo>
                  <a:lnTo>
                    <a:pt x="77" y="27"/>
                  </a:lnTo>
                  <a:lnTo>
                    <a:pt x="77" y="25"/>
                  </a:lnTo>
                  <a:lnTo>
                    <a:pt x="75" y="24"/>
                  </a:lnTo>
                  <a:lnTo>
                    <a:pt x="75" y="22"/>
                  </a:lnTo>
                  <a:lnTo>
                    <a:pt x="74" y="21"/>
                  </a:lnTo>
                  <a:lnTo>
                    <a:pt x="74" y="19"/>
                  </a:lnTo>
                  <a:lnTo>
                    <a:pt x="72" y="17"/>
                  </a:lnTo>
                  <a:lnTo>
                    <a:pt x="70" y="16"/>
                  </a:lnTo>
                  <a:lnTo>
                    <a:pt x="70" y="14"/>
                  </a:lnTo>
                  <a:lnTo>
                    <a:pt x="69" y="13"/>
                  </a:lnTo>
                  <a:lnTo>
                    <a:pt x="67" y="11"/>
                  </a:lnTo>
                  <a:lnTo>
                    <a:pt x="66" y="11"/>
                  </a:lnTo>
                  <a:lnTo>
                    <a:pt x="64" y="9"/>
                  </a:lnTo>
                  <a:lnTo>
                    <a:pt x="62" y="8"/>
                  </a:lnTo>
                  <a:lnTo>
                    <a:pt x="61" y="6"/>
                  </a:lnTo>
                  <a:lnTo>
                    <a:pt x="59" y="6"/>
                  </a:lnTo>
                  <a:lnTo>
                    <a:pt x="58" y="5"/>
                  </a:lnTo>
                  <a:lnTo>
                    <a:pt x="56" y="5"/>
                  </a:lnTo>
                  <a:lnTo>
                    <a:pt x="54" y="3"/>
                  </a:lnTo>
                  <a:lnTo>
                    <a:pt x="53" y="3"/>
                  </a:lnTo>
                  <a:lnTo>
                    <a:pt x="51" y="1"/>
                  </a:lnTo>
                  <a:lnTo>
                    <a:pt x="50" y="1"/>
                  </a:lnTo>
                  <a:lnTo>
                    <a:pt x="48" y="1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0"/>
                  </a:lnTo>
                  <a:lnTo>
                    <a:pt x="34" y="1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4" y="3"/>
                  </a:lnTo>
                  <a:lnTo>
                    <a:pt x="22" y="5"/>
                  </a:lnTo>
                  <a:lnTo>
                    <a:pt x="21" y="5"/>
                  </a:lnTo>
                  <a:lnTo>
                    <a:pt x="19" y="6"/>
                  </a:lnTo>
                  <a:lnTo>
                    <a:pt x="18" y="6"/>
                  </a:lnTo>
                  <a:lnTo>
                    <a:pt x="16" y="8"/>
                  </a:lnTo>
                  <a:lnTo>
                    <a:pt x="14" y="9"/>
                  </a:lnTo>
                  <a:lnTo>
                    <a:pt x="13" y="11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0" y="14"/>
                  </a:lnTo>
                  <a:lnTo>
                    <a:pt x="8" y="16"/>
                  </a:lnTo>
                  <a:lnTo>
                    <a:pt x="6" y="17"/>
                  </a:lnTo>
                  <a:lnTo>
                    <a:pt x="6" y="19"/>
                  </a:lnTo>
                  <a:lnTo>
                    <a:pt x="5" y="21"/>
                  </a:lnTo>
                  <a:lnTo>
                    <a:pt x="5" y="22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2" y="27"/>
                  </a:lnTo>
                  <a:lnTo>
                    <a:pt x="2" y="30"/>
                  </a:lnTo>
                  <a:lnTo>
                    <a:pt x="2" y="32"/>
                  </a:lnTo>
                  <a:lnTo>
                    <a:pt x="2" y="33"/>
                  </a:lnTo>
                  <a:lnTo>
                    <a:pt x="0" y="35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0" y="41"/>
                  </a:lnTo>
                  <a:lnTo>
                    <a:pt x="0" y="43"/>
                  </a:lnTo>
                  <a:lnTo>
                    <a:pt x="2" y="45"/>
                  </a:lnTo>
                  <a:lnTo>
                    <a:pt x="2" y="48"/>
                  </a:lnTo>
                  <a:lnTo>
                    <a:pt x="2" y="49"/>
                  </a:lnTo>
                  <a:lnTo>
                    <a:pt x="2" y="51"/>
                  </a:lnTo>
                  <a:lnTo>
                    <a:pt x="3" y="53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6" y="61"/>
                  </a:lnTo>
                  <a:lnTo>
                    <a:pt x="8" y="62"/>
                  </a:lnTo>
                  <a:lnTo>
                    <a:pt x="10" y="64"/>
                  </a:lnTo>
                  <a:lnTo>
                    <a:pt x="11" y="65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4" y="70"/>
                  </a:lnTo>
                  <a:lnTo>
                    <a:pt x="16" y="70"/>
                  </a:lnTo>
                  <a:lnTo>
                    <a:pt x="18" y="72"/>
                  </a:lnTo>
                  <a:lnTo>
                    <a:pt x="19" y="73"/>
                  </a:lnTo>
                  <a:lnTo>
                    <a:pt x="21" y="73"/>
                  </a:lnTo>
                  <a:lnTo>
                    <a:pt x="22" y="75"/>
                  </a:lnTo>
                  <a:lnTo>
                    <a:pt x="24" y="75"/>
                  </a:lnTo>
                  <a:lnTo>
                    <a:pt x="26" y="77"/>
                  </a:lnTo>
                  <a:lnTo>
                    <a:pt x="27" y="77"/>
                  </a:lnTo>
                  <a:lnTo>
                    <a:pt x="30" y="77"/>
                  </a:lnTo>
                  <a:lnTo>
                    <a:pt x="32" y="78"/>
                  </a:lnTo>
                  <a:lnTo>
                    <a:pt x="34" y="78"/>
                  </a:lnTo>
                  <a:lnTo>
                    <a:pt x="35" y="78"/>
                  </a:lnTo>
                  <a:lnTo>
                    <a:pt x="37" y="78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78"/>
                  </a:lnTo>
                  <a:lnTo>
                    <a:pt x="43" y="78"/>
                  </a:lnTo>
                  <a:lnTo>
                    <a:pt x="45" y="78"/>
                  </a:lnTo>
                  <a:lnTo>
                    <a:pt x="48" y="78"/>
                  </a:lnTo>
                  <a:lnTo>
                    <a:pt x="50" y="77"/>
                  </a:lnTo>
                  <a:lnTo>
                    <a:pt x="51" y="77"/>
                  </a:lnTo>
                  <a:lnTo>
                    <a:pt x="53" y="77"/>
                  </a:lnTo>
                  <a:lnTo>
                    <a:pt x="54" y="75"/>
                  </a:lnTo>
                  <a:lnTo>
                    <a:pt x="56" y="75"/>
                  </a:lnTo>
                  <a:lnTo>
                    <a:pt x="58" y="73"/>
                  </a:lnTo>
                  <a:lnTo>
                    <a:pt x="59" y="73"/>
                  </a:lnTo>
                  <a:lnTo>
                    <a:pt x="61" y="72"/>
                  </a:lnTo>
                  <a:lnTo>
                    <a:pt x="62" y="70"/>
                  </a:lnTo>
                  <a:lnTo>
                    <a:pt x="64" y="70"/>
                  </a:lnTo>
                  <a:lnTo>
                    <a:pt x="66" y="69"/>
                  </a:lnTo>
                  <a:lnTo>
                    <a:pt x="67" y="67"/>
                  </a:lnTo>
                  <a:lnTo>
                    <a:pt x="69" y="65"/>
                  </a:lnTo>
                  <a:lnTo>
                    <a:pt x="70" y="64"/>
                  </a:lnTo>
                  <a:lnTo>
                    <a:pt x="70" y="62"/>
                  </a:lnTo>
                  <a:lnTo>
                    <a:pt x="72" y="61"/>
                  </a:lnTo>
                  <a:lnTo>
                    <a:pt x="74" y="59"/>
                  </a:lnTo>
                  <a:lnTo>
                    <a:pt x="74" y="57"/>
                  </a:lnTo>
                  <a:lnTo>
                    <a:pt x="75" y="56"/>
                  </a:lnTo>
                  <a:lnTo>
                    <a:pt x="75" y="54"/>
                  </a:lnTo>
                  <a:lnTo>
                    <a:pt x="77" y="53"/>
                  </a:lnTo>
                  <a:lnTo>
                    <a:pt x="77" y="51"/>
                  </a:lnTo>
                  <a:lnTo>
                    <a:pt x="77" y="49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78" y="43"/>
                  </a:lnTo>
                  <a:lnTo>
                    <a:pt x="78" y="41"/>
                  </a:lnTo>
                  <a:lnTo>
                    <a:pt x="78" y="40"/>
                  </a:lnTo>
                </a:path>
              </a:pathLst>
            </a:custGeom>
            <a:solidFill>
              <a:srgbClr val="66FFFF"/>
            </a:solidFill>
            <a:ln w="23813">
              <a:solidFill>
                <a:schemeClr val="accent2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3" name="Rectangle 89"/>
            <p:cNvSpPr>
              <a:spLocks noChangeArrowheads="1"/>
            </p:cNvSpPr>
            <p:nvPr/>
          </p:nvSpPr>
          <p:spPr bwMode="auto">
            <a:xfrm>
              <a:off x="2976" y="832"/>
              <a:ext cx="41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changes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sp>
        <p:nvSpPr>
          <p:cNvPr id="9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608259" y="2337243"/>
            <a:ext cx="395789" cy="29966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139952" y="3263097"/>
            <a:ext cx="810440" cy="29966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652300" y="5088951"/>
            <a:ext cx="1280103" cy="299669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55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2" grpId="0" animBg="1"/>
      <p:bldP spid="9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7423507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Binary Up-Counter (with T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1098550" y="1049090"/>
            <a:ext cx="6786563" cy="1947862"/>
            <a:chOff x="1098550" y="1007318"/>
            <a:chExt cx="6786563" cy="1947862"/>
          </a:xfrm>
        </p:grpSpPr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4570413" y="1358155"/>
              <a:ext cx="184150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046288" y="1227980"/>
              <a:ext cx="590550" cy="93980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111375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2455863" y="137720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2470150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2449513" y="18486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114675" y="1227980"/>
              <a:ext cx="588963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098550" y="1834405"/>
              <a:ext cx="4349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Clock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168650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513138" y="137720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3519488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048250" y="1227980"/>
              <a:ext cx="590550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506788" y="18486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106988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5451475" y="137720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H="1">
              <a:off x="5454650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1585913" y="1467693"/>
              <a:ext cx="4603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14675" y="1874093"/>
              <a:ext cx="111125" cy="128587"/>
            </a:xfrm>
            <a:custGeom>
              <a:avLst/>
              <a:gdLst>
                <a:gd name="T0" fmla="*/ 0 w 140"/>
                <a:gd name="T1" fmla="*/ 163 h 163"/>
                <a:gd name="T2" fmla="*/ 140 w 140"/>
                <a:gd name="T3" fmla="*/ 93 h 163"/>
                <a:gd name="T4" fmla="*/ 0 w 140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63">
                  <a:moveTo>
                    <a:pt x="0" y="163"/>
                  </a:moveTo>
                  <a:lnTo>
                    <a:pt x="140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5048250" y="1874093"/>
              <a:ext cx="111125" cy="128587"/>
            </a:xfrm>
            <a:custGeom>
              <a:avLst/>
              <a:gdLst>
                <a:gd name="T0" fmla="*/ 0 w 139"/>
                <a:gd name="T1" fmla="*/ 163 h 163"/>
                <a:gd name="T2" fmla="*/ 139 w 139"/>
                <a:gd name="T3" fmla="*/ 93 h 163"/>
                <a:gd name="T4" fmla="*/ 0 w 139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63">
                  <a:moveTo>
                    <a:pt x="0" y="163"/>
                  </a:moveTo>
                  <a:lnTo>
                    <a:pt x="139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46288" y="1874093"/>
              <a:ext cx="128587" cy="128587"/>
            </a:xfrm>
            <a:custGeom>
              <a:avLst/>
              <a:gdLst>
                <a:gd name="T0" fmla="*/ 0 w 163"/>
                <a:gd name="T1" fmla="*/ 163 h 163"/>
                <a:gd name="T2" fmla="*/ 163 w 163"/>
                <a:gd name="T3" fmla="*/ 93 h 163"/>
                <a:gd name="T4" fmla="*/ 0 w 163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163">
                  <a:moveTo>
                    <a:pt x="0" y="163"/>
                  </a:moveTo>
                  <a:lnTo>
                    <a:pt x="163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1585913" y="1947118"/>
              <a:ext cx="4603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89113" y="1910605"/>
              <a:ext cx="55562" cy="55563"/>
            </a:xfrm>
            <a:custGeom>
              <a:avLst/>
              <a:gdLst>
                <a:gd name="T0" fmla="*/ 0 w 69"/>
                <a:gd name="T1" fmla="*/ 26 h 69"/>
                <a:gd name="T2" fmla="*/ 0 w 69"/>
                <a:gd name="T3" fmla="*/ 23 h 69"/>
                <a:gd name="T4" fmla="*/ 1 w 69"/>
                <a:gd name="T5" fmla="*/ 18 h 69"/>
                <a:gd name="T6" fmla="*/ 3 w 69"/>
                <a:gd name="T7" fmla="*/ 15 h 69"/>
                <a:gd name="T8" fmla="*/ 5 w 69"/>
                <a:gd name="T9" fmla="*/ 11 h 69"/>
                <a:gd name="T10" fmla="*/ 8 w 69"/>
                <a:gd name="T11" fmla="*/ 9 h 69"/>
                <a:gd name="T12" fmla="*/ 11 w 69"/>
                <a:gd name="T13" fmla="*/ 5 h 69"/>
                <a:gd name="T14" fmla="*/ 15 w 69"/>
                <a:gd name="T15" fmla="*/ 3 h 69"/>
                <a:gd name="T16" fmla="*/ 18 w 69"/>
                <a:gd name="T17" fmla="*/ 2 h 69"/>
                <a:gd name="T18" fmla="*/ 22 w 69"/>
                <a:gd name="T19" fmla="*/ 1 h 69"/>
                <a:gd name="T20" fmla="*/ 26 w 69"/>
                <a:gd name="T21" fmla="*/ 1 h 69"/>
                <a:gd name="T22" fmla="*/ 41 w 69"/>
                <a:gd name="T23" fmla="*/ 0 h 69"/>
                <a:gd name="T24" fmla="*/ 45 w 69"/>
                <a:gd name="T25" fmla="*/ 1 h 69"/>
                <a:gd name="T26" fmla="*/ 50 w 69"/>
                <a:gd name="T27" fmla="*/ 2 h 69"/>
                <a:gd name="T28" fmla="*/ 53 w 69"/>
                <a:gd name="T29" fmla="*/ 3 h 69"/>
                <a:gd name="T30" fmla="*/ 56 w 69"/>
                <a:gd name="T31" fmla="*/ 5 h 69"/>
                <a:gd name="T32" fmla="*/ 60 w 69"/>
                <a:gd name="T33" fmla="*/ 8 h 69"/>
                <a:gd name="T34" fmla="*/ 62 w 69"/>
                <a:gd name="T35" fmla="*/ 10 h 69"/>
                <a:gd name="T36" fmla="*/ 65 w 69"/>
                <a:gd name="T37" fmla="*/ 14 h 69"/>
                <a:gd name="T38" fmla="*/ 67 w 69"/>
                <a:gd name="T39" fmla="*/ 17 h 69"/>
                <a:gd name="T40" fmla="*/ 68 w 69"/>
                <a:gd name="T41" fmla="*/ 22 h 69"/>
                <a:gd name="T42" fmla="*/ 69 w 69"/>
                <a:gd name="T43" fmla="*/ 25 h 69"/>
                <a:gd name="T44" fmla="*/ 69 w 69"/>
                <a:gd name="T45" fmla="*/ 29 h 69"/>
                <a:gd name="T46" fmla="*/ 69 w 69"/>
                <a:gd name="T47" fmla="*/ 45 h 69"/>
                <a:gd name="T48" fmla="*/ 68 w 69"/>
                <a:gd name="T49" fmla="*/ 48 h 69"/>
                <a:gd name="T50" fmla="*/ 67 w 69"/>
                <a:gd name="T51" fmla="*/ 53 h 69"/>
                <a:gd name="T52" fmla="*/ 65 w 69"/>
                <a:gd name="T53" fmla="*/ 56 h 69"/>
                <a:gd name="T54" fmla="*/ 62 w 69"/>
                <a:gd name="T55" fmla="*/ 60 h 69"/>
                <a:gd name="T56" fmla="*/ 60 w 69"/>
                <a:gd name="T57" fmla="*/ 62 h 69"/>
                <a:gd name="T58" fmla="*/ 56 w 69"/>
                <a:gd name="T59" fmla="*/ 65 h 69"/>
                <a:gd name="T60" fmla="*/ 53 w 69"/>
                <a:gd name="T61" fmla="*/ 67 h 69"/>
                <a:gd name="T62" fmla="*/ 50 w 69"/>
                <a:gd name="T63" fmla="*/ 68 h 69"/>
                <a:gd name="T64" fmla="*/ 45 w 69"/>
                <a:gd name="T65" fmla="*/ 69 h 69"/>
                <a:gd name="T66" fmla="*/ 41 w 69"/>
                <a:gd name="T67" fmla="*/ 69 h 69"/>
                <a:gd name="T68" fmla="*/ 41 w 69"/>
                <a:gd name="T69" fmla="*/ 69 h 69"/>
                <a:gd name="T70" fmla="*/ 41 w 69"/>
                <a:gd name="T71" fmla="*/ 69 h 69"/>
                <a:gd name="T72" fmla="*/ 41 w 69"/>
                <a:gd name="T73" fmla="*/ 69 h 69"/>
                <a:gd name="T74" fmla="*/ 41 w 69"/>
                <a:gd name="T75" fmla="*/ 69 h 69"/>
                <a:gd name="T76" fmla="*/ 41 w 69"/>
                <a:gd name="T77" fmla="*/ 69 h 69"/>
                <a:gd name="T78" fmla="*/ 41 w 69"/>
                <a:gd name="T79" fmla="*/ 69 h 69"/>
                <a:gd name="T80" fmla="*/ 41 w 69"/>
                <a:gd name="T81" fmla="*/ 69 h 69"/>
                <a:gd name="T82" fmla="*/ 41 w 69"/>
                <a:gd name="T83" fmla="*/ 69 h 69"/>
                <a:gd name="T84" fmla="*/ 41 w 69"/>
                <a:gd name="T85" fmla="*/ 69 h 69"/>
                <a:gd name="T86" fmla="*/ 41 w 69"/>
                <a:gd name="T87" fmla="*/ 69 h 69"/>
                <a:gd name="T88" fmla="*/ 41 w 69"/>
                <a:gd name="T89" fmla="*/ 69 h 69"/>
                <a:gd name="T90" fmla="*/ 26 w 69"/>
                <a:gd name="T91" fmla="*/ 69 h 69"/>
                <a:gd name="T92" fmla="*/ 22 w 69"/>
                <a:gd name="T93" fmla="*/ 69 h 69"/>
                <a:gd name="T94" fmla="*/ 18 w 69"/>
                <a:gd name="T95" fmla="*/ 68 h 69"/>
                <a:gd name="T96" fmla="*/ 15 w 69"/>
                <a:gd name="T97" fmla="*/ 67 h 69"/>
                <a:gd name="T98" fmla="*/ 11 w 69"/>
                <a:gd name="T99" fmla="*/ 65 h 69"/>
                <a:gd name="T100" fmla="*/ 8 w 69"/>
                <a:gd name="T101" fmla="*/ 61 h 69"/>
                <a:gd name="T102" fmla="*/ 5 w 69"/>
                <a:gd name="T103" fmla="*/ 59 h 69"/>
                <a:gd name="T104" fmla="*/ 3 w 69"/>
                <a:gd name="T105" fmla="*/ 55 h 69"/>
                <a:gd name="T106" fmla="*/ 1 w 69"/>
                <a:gd name="T107" fmla="*/ 52 h 69"/>
                <a:gd name="T108" fmla="*/ 0 w 69"/>
                <a:gd name="T109" fmla="*/ 47 h 69"/>
                <a:gd name="T110" fmla="*/ 0 w 69"/>
                <a:gd name="T111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69">
                  <a:moveTo>
                    <a:pt x="0" y="41"/>
                  </a:moveTo>
                  <a:lnTo>
                    <a:pt x="0" y="29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50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3" y="3"/>
                  </a:lnTo>
                  <a:lnTo>
                    <a:pt x="54" y="3"/>
                  </a:lnTo>
                  <a:lnTo>
                    <a:pt x="55" y="4"/>
                  </a:lnTo>
                  <a:lnTo>
                    <a:pt x="56" y="5"/>
                  </a:lnTo>
                  <a:lnTo>
                    <a:pt x="58" y="5"/>
                  </a:lnTo>
                  <a:lnTo>
                    <a:pt x="59" y="7"/>
                  </a:lnTo>
                  <a:lnTo>
                    <a:pt x="60" y="8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5" y="12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7" y="16"/>
                  </a:lnTo>
                  <a:lnTo>
                    <a:pt x="67" y="17"/>
                  </a:lnTo>
                  <a:lnTo>
                    <a:pt x="67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3"/>
                  </a:lnTo>
                  <a:lnTo>
                    <a:pt x="69" y="24"/>
                  </a:lnTo>
                  <a:lnTo>
                    <a:pt x="69" y="25"/>
                  </a:lnTo>
                  <a:lnTo>
                    <a:pt x="69" y="26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5"/>
                  </a:lnTo>
                  <a:lnTo>
                    <a:pt x="69" y="46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8" y="49"/>
                  </a:lnTo>
                  <a:lnTo>
                    <a:pt x="67" y="52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5"/>
                  </a:lnTo>
                  <a:lnTo>
                    <a:pt x="65" y="56"/>
                  </a:lnTo>
                  <a:lnTo>
                    <a:pt x="65" y="58"/>
                  </a:lnTo>
                  <a:lnTo>
                    <a:pt x="63" y="59"/>
                  </a:lnTo>
                  <a:lnTo>
                    <a:pt x="62" y="60"/>
                  </a:lnTo>
                  <a:lnTo>
                    <a:pt x="62" y="61"/>
                  </a:lnTo>
                  <a:lnTo>
                    <a:pt x="61" y="61"/>
                  </a:lnTo>
                  <a:lnTo>
                    <a:pt x="60" y="62"/>
                  </a:lnTo>
                  <a:lnTo>
                    <a:pt x="59" y="63"/>
                  </a:lnTo>
                  <a:lnTo>
                    <a:pt x="58" y="65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4" y="67"/>
                  </a:lnTo>
                  <a:lnTo>
                    <a:pt x="53" y="67"/>
                  </a:lnTo>
                  <a:lnTo>
                    <a:pt x="52" y="68"/>
                  </a:lnTo>
                  <a:lnTo>
                    <a:pt x="51" y="68"/>
                  </a:lnTo>
                  <a:lnTo>
                    <a:pt x="50" y="68"/>
                  </a:lnTo>
                  <a:lnTo>
                    <a:pt x="48" y="69"/>
                  </a:lnTo>
                  <a:lnTo>
                    <a:pt x="47" y="69"/>
                  </a:lnTo>
                  <a:lnTo>
                    <a:pt x="45" y="69"/>
                  </a:lnTo>
                  <a:lnTo>
                    <a:pt x="44" y="69"/>
                  </a:lnTo>
                  <a:lnTo>
                    <a:pt x="43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27" y="69"/>
                  </a:lnTo>
                  <a:lnTo>
                    <a:pt x="26" y="69"/>
                  </a:lnTo>
                  <a:lnTo>
                    <a:pt x="25" y="69"/>
                  </a:lnTo>
                  <a:lnTo>
                    <a:pt x="23" y="69"/>
                  </a:lnTo>
                  <a:lnTo>
                    <a:pt x="22" y="69"/>
                  </a:lnTo>
                  <a:lnTo>
                    <a:pt x="21" y="69"/>
                  </a:lnTo>
                  <a:lnTo>
                    <a:pt x="19" y="68"/>
                  </a:lnTo>
                  <a:lnTo>
                    <a:pt x="18" y="68"/>
                  </a:lnTo>
                  <a:lnTo>
                    <a:pt x="17" y="68"/>
                  </a:lnTo>
                  <a:lnTo>
                    <a:pt x="16" y="67"/>
                  </a:lnTo>
                  <a:lnTo>
                    <a:pt x="15" y="67"/>
                  </a:lnTo>
                  <a:lnTo>
                    <a:pt x="14" y="66"/>
                  </a:lnTo>
                  <a:lnTo>
                    <a:pt x="12" y="65"/>
                  </a:lnTo>
                  <a:lnTo>
                    <a:pt x="11" y="65"/>
                  </a:lnTo>
                  <a:lnTo>
                    <a:pt x="10" y="63"/>
                  </a:lnTo>
                  <a:lnTo>
                    <a:pt x="9" y="62"/>
                  </a:lnTo>
                  <a:lnTo>
                    <a:pt x="8" y="61"/>
                  </a:lnTo>
                  <a:lnTo>
                    <a:pt x="7" y="61"/>
                  </a:lnTo>
                  <a:lnTo>
                    <a:pt x="5" y="60"/>
                  </a:lnTo>
                  <a:lnTo>
                    <a:pt x="5" y="59"/>
                  </a:lnTo>
                  <a:lnTo>
                    <a:pt x="4" y="58"/>
                  </a:lnTo>
                  <a:lnTo>
                    <a:pt x="3" y="56"/>
                  </a:lnTo>
                  <a:lnTo>
                    <a:pt x="3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1" y="52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5445125" y="1848693"/>
              <a:ext cx="160338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1412875" y="1369268"/>
              <a:ext cx="1238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86063" y="153595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11475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867150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994150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5743575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868988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262438" y="2726580"/>
              <a:ext cx="8794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(</a:t>
              </a:r>
              <a:r>
                <a:rPr lang="en-US" altLang="zh-TW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a) Circuit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6927850" y="1227980"/>
              <a:ext cx="588963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6986588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7331075" y="137720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 flipH="1">
              <a:off x="7332663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6927850" y="1874093"/>
              <a:ext cx="109538" cy="128587"/>
            </a:xfrm>
            <a:custGeom>
              <a:avLst/>
              <a:gdLst>
                <a:gd name="T0" fmla="*/ 0 w 139"/>
                <a:gd name="T1" fmla="*/ 163 h 163"/>
                <a:gd name="T2" fmla="*/ 139 w 139"/>
                <a:gd name="T3" fmla="*/ 93 h 163"/>
                <a:gd name="T4" fmla="*/ 0 w 139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63">
                  <a:moveTo>
                    <a:pt x="0" y="163"/>
                  </a:moveTo>
                  <a:lnTo>
                    <a:pt x="139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Line 74"/>
            <p:cNvSpPr>
              <a:spLocks noChangeShapeType="1"/>
            </p:cNvSpPr>
            <p:nvPr/>
          </p:nvSpPr>
          <p:spPr bwMode="auto">
            <a:xfrm flipH="1">
              <a:off x="4054475" y="1227980"/>
              <a:ext cx="111125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75"/>
            <p:cNvSpPr>
              <a:spLocks noChangeShapeType="1"/>
            </p:cNvSpPr>
            <p:nvPr/>
          </p:nvSpPr>
          <p:spPr bwMode="auto">
            <a:xfrm flipH="1">
              <a:off x="4054475" y="1467693"/>
              <a:ext cx="11112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Line 76"/>
            <p:cNvSpPr>
              <a:spLocks noChangeShapeType="1"/>
            </p:cNvSpPr>
            <p:nvPr/>
          </p:nvSpPr>
          <p:spPr bwMode="auto">
            <a:xfrm flipH="1">
              <a:off x="6467475" y="1358155"/>
              <a:ext cx="165100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7" name="Line 77"/>
            <p:cNvSpPr>
              <a:spLocks noChangeShapeType="1"/>
            </p:cNvSpPr>
            <p:nvPr/>
          </p:nvSpPr>
          <p:spPr bwMode="auto">
            <a:xfrm flipH="1">
              <a:off x="5932488" y="1227980"/>
              <a:ext cx="111125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" name="Line 78"/>
            <p:cNvSpPr>
              <a:spLocks noChangeShapeType="1"/>
            </p:cNvSpPr>
            <p:nvPr/>
          </p:nvSpPr>
          <p:spPr bwMode="auto">
            <a:xfrm flipH="1">
              <a:off x="5932488" y="1467693"/>
              <a:ext cx="11112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9" name="Line 79"/>
            <p:cNvSpPr>
              <a:spLocks noChangeShapeType="1"/>
            </p:cNvSpPr>
            <p:nvPr/>
          </p:nvSpPr>
          <p:spPr bwMode="auto">
            <a:xfrm>
              <a:off x="3703638" y="1467693"/>
              <a:ext cx="350837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0" name="Line 80"/>
            <p:cNvSpPr>
              <a:spLocks noChangeShapeType="1"/>
            </p:cNvSpPr>
            <p:nvPr/>
          </p:nvSpPr>
          <p:spPr bwMode="auto">
            <a:xfrm flipH="1">
              <a:off x="2636838" y="1467693"/>
              <a:ext cx="477837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" name="Line 81"/>
            <p:cNvSpPr>
              <a:spLocks noChangeShapeType="1"/>
            </p:cNvSpPr>
            <p:nvPr/>
          </p:nvSpPr>
          <p:spPr bwMode="auto">
            <a:xfrm flipH="1">
              <a:off x="5638800" y="1467693"/>
              <a:ext cx="293688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874963" y="1947118"/>
              <a:ext cx="239712" cy="460375"/>
            </a:xfrm>
            <a:custGeom>
              <a:avLst/>
              <a:gdLst>
                <a:gd name="T0" fmla="*/ 0 w 301"/>
                <a:gd name="T1" fmla="*/ 580 h 580"/>
                <a:gd name="T2" fmla="*/ 0 w 301"/>
                <a:gd name="T3" fmla="*/ 0 h 580"/>
                <a:gd name="T4" fmla="*/ 301 w 301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580">
                  <a:moveTo>
                    <a:pt x="0" y="580"/>
                  </a:moveTo>
                  <a:lnTo>
                    <a:pt x="0" y="0"/>
                  </a:lnTo>
                  <a:lnTo>
                    <a:pt x="301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4810125" y="1947118"/>
              <a:ext cx="238125" cy="460375"/>
            </a:xfrm>
            <a:custGeom>
              <a:avLst/>
              <a:gdLst>
                <a:gd name="T0" fmla="*/ 0 w 302"/>
                <a:gd name="T1" fmla="*/ 580 h 580"/>
                <a:gd name="T2" fmla="*/ 0 w 302"/>
                <a:gd name="T3" fmla="*/ 0 h 580"/>
                <a:gd name="T4" fmla="*/ 302 w 302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580">
                  <a:moveTo>
                    <a:pt x="0" y="580"/>
                  </a:moveTo>
                  <a:lnTo>
                    <a:pt x="0" y="0"/>
                  </a:lnTo>
                  <a:lnTo>
                    <a:pt x="30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6688138" y="1947118"/>
              <a:ext cx="239712" cy="460375"/>
            </a:xfrm>
            <a:custGeom>
              <a:avLst/>
              <a:gdLst>
                <a:gd name="T0" fmla="*/ 0 w 302"/>
                <a:gd name="T1" fmla="*/ 580 h 580"/>
                <a:gd name="T2" fmla="*/ 0 w 302"/>
                <a:gd name="T3" fmla="*/ 0 h 580"/>
                <a:gd name="T4" fmla="*/ 302 w 302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580">
                  <a:moveTo>
                    <a:pt x="0" y="580"/>
                  </a:moveTo>
                  <a:lnTo>
                    <a:pt x="0" y="0"/>
                  </a:lnTo>
                  <a:lnTo>
                    <a:pt x="30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25625" y="1947118"/>
              <a:ext cx="4862513" cy="460375"/>
            </a:xfrm>
            <a:custGeom>
              <a:avLst/>
              <a:gdLst>
                <a:gd name="T0" fmla="*/ 0 w 6126"/>
                <a:gd name="T1" fmla="*/ 0 h 580"/>
                <a:gd name="T2" fmla="*/ 0 w 6126"/>
                <a:gd name="T3" fmla="*/ 580 h 580"/>
                <a:gd name="T4" fmla="*/ 6126 w 6126"/>
                <a:gd name="T5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26" h="580">
                  <a:moveTo>
                    <a:pt x="0" y="0"/>
                  </a:moveTo>
                  <a:lnTo>
                    <a:pt x="0" y="580"/>
                  </a:lnTo>
                  <a:lnTo>
                    <a:pt x="6126" y="58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874963" y="1007318"/>
              <a:ext cx="1179512" cy="460375"/>
            </a:xfrm>
            <a:custGeom>
              <a:avLst/>
              <a:gdLst>
                <a:gd name="T0" fmla="*/ 1485 w 1485"/>
                <a:gd name="T1" fmla="*/ 279 h 581"/>
                <a:gd name="T2" fmla="*/ 1322 w 1485"/>
                <a:gd name="T3" fmla="*/ 279 h 581"/>
                <a:gd name="T4" fmla="*/ 1322 w 1485"/>
                <a:gd name="T5" fmla="*/ 0 h 581"/>
                <a:gd name="T6" fmla="*/ 0 w 1485"/>
                <a:gd name="T7" fmla="*/ 0 h 581"/>
                <a:gd name="T8" fmla="*/ 0 w 1485"/>
                <a:gd name="T9" fmla="*/ 58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5" h="581">
                  <a:moveTo>
                    <a:pt x="1485" y="279"/>
                  </a:moveTo>
                  <a:lnTo>
                    <a:pt x="1322" y="279"/>
                  </a:lnTo>
                  <a:lnTo>
                    <a:pt x="1322" y="0"/>
                  </a:lnTo>
                  <a:lnTo>
                    <a:pt x="0" y="0"/>
                  </a:lnTo>
                  <a:lnTo>
                    <a:pt x="0" y="58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4754563" y="1007318"/>
              <a:ext cx="1177925" cy="350837"/>
            </a:xfrm>
            <a:custGeom>
              <a:avLst/>
              <a:gdLst>
                <a:gd name="T0" fmla="*/ 1485 w 1485"/>
                <a:gd name="T1" fmla="*/ 279 h 441"/>
                <a:gd name="T2" fmla="*/ 1322 w 1485"/>
                <a:gd name="T3" fmla="*/ 279 h 441"/>
                <a:gd name="T4" fmla="*/ 1322 w 1485"/>
                <a:gd name="T5" fmla="*/ 0 h 441"/>
                <a:gd name="T6" fmla="*/ 69 w 1485"/>
                <a:gd name="T7" fmla="*/ 0 h 441"/>
                <a:gd name="T8" fmla="*/ 69 w 1485"/>
                <a:gd name="T9" fmla="*/ 441 h 441"/>
                <a:gd name="T10" fmla="*/ 0 w 1485"/>
                <a:gd name="T1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5" h="441">
                  <a:moveTo>
                    <a:pt x="1485" y="279"/>
                  </a:moveTo>
                  <a:lnTo>
                    <a:pt x="1322" y="279"/>
                  </a:lnTo>
                  <a:lnTo>
                    <a:pt x="1322" y="0"/>
                  </a:lnTo>
                  <a:lnTo>
                    <a:pt x="69" y="0"/>
                  </a:lnTo>
                  <a:lnTo>
                    <a:pt x="69" y="441"/>
                  </a:lnTo>
                  <a:lnTo>
                    <a:pt x="0" y="44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6632575" y="1358155"/>
              <a:ext cx="295275" cy="109538"/>
            </a:xfrm>
            <a:custGeom>
              <a:avLst/>
              <a:gdLst>
                <a:gd name="T0" fmla="*/ 372 w 372"/>
                <a:gd name="T1" fmla="*/ 140 h 140"/>
                <a:gd name="T2" fmla="*/ 70 w 372"/>
                <a:gd name="T3" fmla="*/ 140 h 140"/>
                <a:gd name="T4" fmla="*/ 70 w 372"/>
                <a:gd name="T5" fmla="*/ 0 h 140"/>
                <a:gd name="T6" fmla="*/ 0 w 372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140">
                  <a:moveTo>
                    <a:pt x="372" y="140"/>
                  </a:moveTo>
                  <a:lnTo>
                    <a:pt x="70" y="140"/>
                  </a:lnTo>
                  <a:lnTo>
                    <a:pt x="70" y="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4810125" y="1358155"/>
              <a:ext cx="238125" cy="109538"/>
            </a:xfrm>
            <a:custGeom>
              <a:avLst/>
              <a:gdLst>
                <a:gd name="T0" fmla="*/ 302 w 302"/>
                <a:gd name="T1" fmla="*/ 140 h 140"/>
                <a:gd name="T2" fmla="*/ 0 w 302"/>
                <a:gd name="T3" fmla="*/ 140 h 140"/>
                <a:gd name="T4" fmla="*/ 0 w 302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40">
                  <a:moveTo>
                    <a:pt x="302" y="140"/>
                  </a:moveTo>
                  <a:lnTo>
                    <a:pt x="0" y="14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857500" y="1450230"/>
              <a:ext cx="36513" cy="36513"/>
            </a:xfrm>
            <a:custGeom>
              <a:avLst/>
              <a:gdLst>
                <a:gd name="T0" fmla="*/ 0 w 46"/>
                <a:gd name="T1" fmla="*/ 27 h 47"/>
                <a:gd name="T2" fmla="*/ 0 w 46"/>
                <a:gd name="T3" fmla="*/ 24 h 47"/>
                <a:gd name="T4" fmla="*/ 1 w 46"/>
                <a:gd name="T5" fmla="*/ 19 h 47"/>
                <a:gd name="T6" fmla="*/ 3 w 46"/>
                <a:gd name="T7" fmla="*/ 15 h 47"/>
                <a:gd name="T8" fmla="*/ 5 w 46"/>
                <a:gd name="T9" fmla="*/ 12 h 47"/>
                <a:gd name="T10" fmla="*/ 8 w 46"/>
                <a:gd name="T11" fmla="*/ 10 h 47"/>
                <a:gd name="T12" fmla="*/ 11 w 46"/>
                <a:gd name="T13" fmla="*/ 6 h 47"/>
                <a:gd name="T14" fmla="*/ 15 w 46"/>
                <a:gd name="T15" fmla="*/ 4 h 47"/>
                <a:gd name="T16" fmla="*/ 18 w 46"/>
                <a:gd name="T17" fmla="*/ 3 h 47"/>
                <a:gd name="T18" fmla="*/ 22 w 46"/>
                <a:gd name="T19" fmla="*/ 2 h 47"/>
                <a:gd name="T20" fmla="*/ 26 w 46"/>
                <a:gd name="T21" fmla="*/ 2 h 47"/>
                <a:gd name="T22" fmla="*/ 18 w 46"/>
                <a:gd name="T23" fmla="*/ 0 h 47"/>
                <a:gd name="T24" fmla="*/ 22 w 46"/>
                <a:gd name="T25" fmla="*/ 2 h 47"/>
                <a:gd name="T26" fmla="*/ 26 w 46"/>
                <a:gd name="T27" fmla="*/ 3 h 47"/>
                <a:gd name="T28" fmla="*/ 30 w 46"/>
                <a:gd name="T29" fmla="*/ 4 h 47"/>
                <a:gd name="T30" fmla="*/ 33 w 46"/>
                <a:gd name="T31" fmla="*/ 6 h 47"/>
                <a:gd name="T32" fmla="*/ 37 w 46"/>
                <a:gd name="T33" fmla="*/ 9 h 47"/>
                <a:gd name="T34" fmla="*/ 39 w 46"/>
                <a:gd name="T35" fmla="*/ 11 h 47"/>
                <a:gd name="T36" fmla="*/ 41 w 46"/>
                <a:gd name="T37" fmla="*/ 14 h 47"/>
                <a:gd name="T38" fmla="*/ 44 w 46"/>
                <a:gd name="T39" fmla="*/ 18 h 47"/>
                <a:gd name="T40" fmla="*/ 45 w 46"/>
                <a:gd name="T41" fmla="*/ 22 h 47"/>
                <a:gd name="T42" fmla="*/ 46 w 46"/>
                <a:gd name="T43" fmla="*/ 26 h 47"/>
                <a:gd name="T44" fmla="*/ 46 w 46"/>
                <a:gd name="T45" fmla="*/ 29 h 47"/>
                <a:gd name="T46" fmla="*/ 46 w 46"/>
                <a:gd name="T47" fmla="*/ 22 h 47"/>
                <a:gd name="T48" fmla="*/ 45 w 46"/>
                <a:gd name="T49" fmla="*/ 26 h 47"/>
                <a:gd name="T50" fmla="*/ 44 w 46"/>
                <a:gd name="T51" fmla="*/ 31 h 47"/>
                <a:gd name="T52" fmla="*/ 41 w 46"/>
                <a:gd name="T53" fmla="*/ 34 h 47"/>
                <a:gd name="T54" fmla="*/ 39 w 46"/>
                <a:gd name="T55" fmla="*/ 38 h 47"/>
                <a:gd name="T56" fmla="*/ 37 w 46"/>
                <a:gd name="T57" fmla="*/ 40 h 47"/>
                <a:gd name="T58" fmla="*/ 33 w 46"/>
                <a:gd name="T59" fmla="*/ 42 h 47"/>
                <a:gd name="T60" fmla="*/ 30 w 46"/>
                <a:gd name="T61" fmla="*/ 45 h 47"/>
                <a:gd name="T62" fmla="*/ 26 w 46"/>
                <a:gd name="T63" fmla="*/ 46 h 47"/>
                <a:gd name="T64" fmla="*/ 22 w 46"/>
                <a:gd name="T65" fmla="*/ 47 h 47"/>
                <a:gd name="T66" fmla="*/ 18 w 46"/>
                <a:gd name="T67" fmla="*/ 47 h 47"/>
                <a:gd name="T68" fmla="*/ 18 w 46"/>
                <a:gd name="T69" fmla="*/ 47 h 47"/>
                <a:gd name="T70" fmla="*/ 18 w 46"/>
                <a:gd name="T71" fmla="*/ 47 h 47"/>
                <a:gd name="T72" fmla="*/ 18 w 46"/>
                <a:gd name="T73" fmla="*/ 47 h 47"/>
                <a:gd name="T74" fmla="*/ 18 w 46"/>
                <a:gd name="T75" fmla="*/ 47 h 47"/>
                <a:gd name="T76" fmla="*/ 18 w 46"/>
                <a:gd name="T77" fmla="*/ 47 h 47"/>
                <a:gd name="T78" fmla="*/ 18 w 46"/>
                <a:gd name="T79" fmla="*/ 47 h 47"/>
                <a:gd name="T80" fmla="*/ 18 w 46"/>
                <a:gd name="T81" fmla="*/ 47 h 47"/>
                <a:gd name="T82" fmla="*/ 18 w 46"/>
                <a:gd name="T83" fmla="*/ 47 h 47"/>
                <a:gd name="T84" fmla="*/ 18 w 46"/>
                <a:gd name="T85" fmla="*/ 47 h 47"/>
                <a:gd name="T86" fmla="*/ 18 w 46"/>
                <a:gd name="T87" fmla="*/ 47 h 47"/>
                <a:gd name="T88" fmla="*/ 18 w 46"/>
                <a:gd name="T89" fmla="*/ 47 h 47"/>
                <a:gd name="T90" fmla="*/ 26 w 46"/>
                <a:gd name="T91" fmla="*/ 47 h 47"/>
                <a:gd name="T92" fmla="*/ 22 w 46"/>
                <a:gd name="T93" fmla="*/ 47 h 47"/>
                <a:gd name="T94" fmla="*/ 18 w 46"/>
                <a:gd name="T95" fmla="*/ 46 h 47"/>
                <a:gd name="T96" fmla="*/ 15 w 46"/>
                <a:gd name="T97" fmla="*/ 45 h 47"/>
                <a:gd name="T98" fmla="*/ 11 w 46"/>
                <a:gd name="T99" fmla="*/ 42 h 47"/>
                <a:gd name="T100" fmla="*/ 8 w 46"/>
                <a:gd name="T101" fmla="*/ 39 h 47"/>
                <a:gd name="T102" fmla="*/ 5 w 46"/>
                <a:gd name="T103" fmla="*/ 36 h 47"/>
                <a:gd name="T104" fmla="*/ 3 w 46"/>
                <a:gd name="T105" fmla="*/ 33 h 47"/>
                <a:gd name="T106" fmla="*/ 1 w 46"/>
                <a:gd name="T107" fmla="*/ 29 h 47"/>
                <a:gd name="T108" fmla="*/ 0 w 46"/>
                <a:gd name="T109" fmla="*/ 25 h 47"/>
                <a:gd name="T110" fmla="*/ 0 w 46"/>
                <a:gd name="T111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7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5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7" y="9"/>
                  </a:lnTo>
                  <a:lnTo>
                    <a:pt x="38" y="10"/>
                  </a:lnTo>
                  <a:lnTo>
                    <a:pt x="39" y="10"/>
                  </a:lnTo>
                  <a:lnTo>
                    <a:pt x="39" y="11"/>
                  </a:lnTo>
                  <a:lnTo>
                    <a:pt x="40" y="12"/>
                  </a:lnTo>
                  <a:lnTo>
                    <a:pt x="41" y="13"/>
                  </a:lnTo>
                  <a:lnTo>
                    <a:pt x="41" y="14"/>
                  </a:lnTo>
                  <a:lnTo>
                    <a:pt x="42" y="15"/>
                  </a:lnTo>
                  <a:lnTo>
                    <a:pt x="44" y="17"/>
                  </a:lnTo>
                  <a:lnTo>
                    <a:pt x="44" y="18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4"/>
                  </a:lnTo>
                  <a:lnTo>
                    <a:pt x="46" y="25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5" y="25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1"/>
                  </a:lnTo>
                  <a:lnTo>
                    <a:pt x="44" y="32"/>
                  </a:lnTo>
                  <a:lnTo>
                    <a:pt x="42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0" y="36"/>
                  </a:lnTo>
                  <a:lnTo>
                    <a:pt x="39" y="38"/>
                  </a:lnTo>
                  <a:lnTo>
                    <a:pt x="39" y="39"/>
                  </a:lnTo>
                  <a:lnTo>
                    <a:pt x="38" y="39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4" y="42"/>
                  </a:lnTo>
                  <a:lnTo>
                    <a:pt x="33" y="42"/>
                  </a:lnTo>
                  <a:lnTo>
                    <a:pt x="32" y="43"/>
                  </a:lnTo>
                  <a:lnTo>
                    <a:pt x="31" y="45"/>
                  </a:lnTo>
                  <a:lnTo>
                    <a:pt x="30" y="45"/>
                  </a:lnTo>
                  <a:lnTo>
                    <a:pt x="29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2" y="47"/>
                  </a:lnTo>
                  <a:lnTo>
                    <a:pt x="20" y="47"/>
                  </a:lnTo>
                  <a:lnTo>
                    <a:pt x="19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7" y="47"/>
                  </a:lnTo>
                  <a:lnTo>
                    <a:pt x="26" y="47"/>
                  </a:lnTo>
                  <a:lnTo>
                    <a:pt x="25" y="47"/>
                  </a:lnTo>
                  <a:lnTo>
                    <a:pt x="23" y="47"/>
                  </a:lnTo>
                  <a:lnTo>
                    <a:pt x="22" y="47"/>
                  </a:lnTo>
                  <a:lnTo>
                    <a:pt x="20" y="4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6"/>
                  </a:lnTo>
                  <a:lnTo>
                    <a:pt x="16" y="45"/>
                  </a:lnTo>
                  <a:lnTo>
                    <a:pt x="15" y="45"/>
                  </a:lnTo>
                  <a:lnTo>
                    <a:pt x="13" y="43"/>
                  </a:lnTo>
                  <a:lnTo>
                    <a:pt x="12" y="42"/>
                  </a:lnTo>
                  <a:lnTo>
                    <a:pt x="11" y="42"/>
                  </a:lnTo>
                  <a:lnTo>
                    <a:pt x="10" y="41"/>
                  </a:lnTo>
                  <a:lnTo>
                    <a:pt x="9" y="40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4791075" y="1320055"/>
              <a:ext cx="36513" cy="55563"/>
            </a:xfrm>
            <a:custGeom>
              <a:avLst/>
              <a:gdLst>
                <a:gd name="T0" fmla="*/ 0 w 46"/>
                <a:gd name="T1" fmla="*/ 27 h 70"/>
                <a:gd name="T2" fmla="*/ 0 w 46"/>
                <a:gd name="T3" fmla="*/ 23 h 70"/>
                <a:gd name="T4" fmla="*/ 1 w 46"/>
                <a:gd name="T5" fmla="*/ 19 h 70"/>
                <a:gd name="T6" fmla="*/ 3 w 46"/>
                <a:gd name="T7" fmla="*/ 15 h 70"/>
                <a:gd name="T8" fmla="*/ 6 w 46"/>
                <a:gd name="T9" fmla="*/ 12 h 70"/>
                <a:gd name="T10" fmla="*/ 8 w 46"/>
                <a:gd name="T11" fmla="*/ 9 h 70"/>
                <a:gd name="T12" fmla="*/ 12 w 46"/>
                <a:gd name="T13" fmla="*/ 6 h 70"/>
                <a:gd name="T14" fmla="*/ 15 w 46"/>
                <a:gd name="T15" fmla="*/ 3 h 70"/>
                <a:gd name="T16" fmla="*/ 19 w 46"/>
                <a:gd name="T17" fmla="*/ 2 h 70"/>
                <a:gd name="T18" fmla="*/ 22 w 46"/>
                <a:gd name="T19" fmla="*/ 1 h 70"/>
                <a:gd name="T20" fmla="*/ 27 w 46"/>
                <a:gd name="T21" fmla="*/ 1 h 70"/>
                <a:gd name="T22" fmla="*/ 19 w 46"/>
                <a:gd name="T23" fmla="*/ 0 h 70"/>
                <a:gd name="T24" fmla="*/ 22 w 46"/>
                <a:gd name="T25" fmla="*/ 1 h 70"/>
                <a:gd name="T26" fmla="*/ 27 w 46"/>
                <a:gd name="T27" fmla="*/ 2 h 70"/>
                <a:gd name="T28" fmla="*/ 30 w 46"/>
                <a:gd name="T29" fmla="*/ 3 h 70"/>
                <a:gd name="T30" fmla="*/ 34 w 46"/>
                <a:gd name="T31" fmla="*/ 6 h 70"/>
                <a:gd name="T32" fmla="*/ 37 w 46"/>
                <a:gd name="T33" fmla="*/ 8 h 70"/>
                <a:gd name="T34" fmla="*/ 39 w 46"/>
                <a:gd name="T35" fmla="*/ 10 h 70"/>
                <a:gd name="T36" fmla="*/ 42 w 46"/>
                <a:gd name="T37" fmla="*/ 14 h 70"/>
                <a:gd name="T38" fmla="*/ 44 w 46"/>
                <a:gd name="T39" fmla="*/ 17 h 70"/>
                <a:gd name="T40" fmla="*/ 45 w 46"/>
                <a:gd name="T41" fmla="*/ 22 h 70"/>
                <a:gd name="T42" fmla="*/ 46 w 46"/>
                <a:gd name="T43" fmla="*/ 25 h 70"/>
                <a:gd name="T44" fmla="*/ 46 w 46"/>
                <a:gd name="T45" fmla="*/ 29 h 70"/>
                <a:gd name="T46" fmla="*/ 46 w 46"/>
                <a:gd name="T47" fmla="*/ 45 h 70"/>
                <a:gd name="T48" fmla="*/ 45 w 46"/>
                <a:gd name="T49" fmla="*/ 49 h 70"/>
                <a:gd name="T50" fmla="*/ 44 w 46"/>
                <a:gd name="T51" fmla="*/ 53 h 70"/>
                <a:gd name="T52" fmla="*/ 42 w 46"/>
                <a:gd name="T53" fmla="*/ 57 h 70"/>
                <a:gd name="T54" fmla="*/ 39 w 46"/>
                <a:gd name="T55" fmla="*/ 60 h 70"/>
                <a:gd name="T56" fmla="*/ 37 w 46"/>
                <a:gd name="T57" fmla="*/ 63 h 70"/>
                <a:gd name="T58" fmla="*/ 34 w 46"/>
                <a:gd name="T59" fmla="*/ 65 h 70"/>
                <a:gd name="T60" fmla="*/ 30 w 46"/>
                <a:gd name="T61" fmla="*/ 67 h 70"/>
                <a:gd name="T62" fmla="*/ 27 w 46"/>
                <a:gd name="T63" fmla="*/ 68 h 70"/>
                <a:gd name="T64" fmla="*/ 22 w 46"/>
                <a:gd name="T65" fmla="*/ 70 h 70"/>
                <a:gd name="T66" fmla="*/ 19 w 46"/>
                <a:gd name="T67" fmla="*/ 70 h 70"/>
                <a:gd name="T68" fmla="*/ 19 w 46"/>
                <a:gd name="T69" fmla="*/ 70 h 70"/>
                <a:gd name="T70" fmla="*/ 19 w 46"/>
                <a:gd name="T71" fmla="*/ 70 h 70"/>
                <a:gd name="T72" fmla="*/ 19 w 46"/>
                <a:gd name="T73" fmla="*/ 70 h 70"/>
                <a:gd name="T74" fmla="*/ 19 w 46"/>
                <a:gd name="T75" fmla="*/ 70 h 70"/>
                <a:gd name="T76" fmla="*/ 19 w 46"/>
                <a:gd name="T77" fmla="*/ 70 h 70"/>
                <a:gd name="T78" fmla="*/ 19 w 46"/>
                <a:gd name="T79" fmla="*/ 70 h 70"/>
                <a:gd name="T80" fmla="*/ 19 w 46"/>
                <a:gd name="T81" fmla="*/ 70 h 70"/>
                <a:gd name="T82" fmla="*/ 19 w 46"/>
                <a:gd name="T83" fmla="*/ 70 h 70"/>
                <a:gd name="T84" fmla="*/ 19 w 46"/>
                <a:gd name="T85" fmla="*/ 70 h 70"/>
                <a:gd name="T86" fmla="*/ 19 w 46"/>
                <a:gd name="T87" fmla="*/ 70 h 70"/>
                <a:gd name="T88" fmla="*/ 19 w 46"/>
                <a:gd name="T89" fmla="*/ 70 h 70"/>
                <a:gd name="T90" fmla="*/ 27 w 46"/>
                <a:gd name="T91" fmla="*/ 70 h 70"/>
                <a:gd name="T92" fmla="*/ 22 w 46"/>
                <a:gd name="T93" fmla="*/ 70 h 70"/>
                <a:gd name="T94" fmla="*/ 19 w 46"/>
                <a:gd name="T95" fmla="*/ 68 h 70"/>
                <a:gd name="T96" fmla="*/ 15 w 46"/>
                <a:gd name="T97" fmla="*/ 67 h 70"/>
                <a:gd name="T98" fmla="*/ 12 w 46"/>
                <a:gd name="T99" fmla="*/ 65 h 70"/>
                <a:gd name="T100" fmla="*/ 8 w 46"/>
                <a:gd name="T101" fmla="*/ 61 h 70"/>
                <a:gd name="T102" fmla="*/ 6 w 46"/>
                <a:gd name="T103" fmla="*/ 59 h 70"/>
                <a:gd name="T104" fmla="*/ 3 w 46"/>
                <a:gd name="T105" fmla="*/ 56 h 70"/>
                <a:gd name="T106" fmla="*/ 1 w 46"/>
                <a:gd name="T107" fmla="*/ 52 h 70"/>
                <a:gd name="T108" fmla="*/ 0 w 46"/>
                <a:gd name="T109" fmla="*/ 48 h 70"/>
                <a:gd name="T110" fmla="*/ 0 w 46"/>
                <a:gd name="T111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70">
                  <a:moveTo>
                    <a:pt x="0" y="42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5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6" y="46"/>
                  </a:lnTo>
                  <a:lnTo>
                    <a:pt x="45" y="48"/>
                  </a:lnTo>
                  <a:lnTo>
                    <a:pt x="45" y="49"/>
                  </a:lnTo>
                  <a:lnTo>
                    <a:pt x="45" y="50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2" y="57"/>
                  </a:lnTo>
                  <a:lnTo>
                    <a:pt x="42" y="58"/>
                  </a:lnTo>
                  <a:lnTo>
                    <a:pt x="41" y="59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8" y="61"/>
                  </a:lnTo>
                  <a:lnTo>
                    <a:pt x="37" y="63"/>
                  </a:lnTo>
                  <a:lnTo>
                    <a:pt x="36" y="64"/>
                  </a:lnTo>
                  <a:lnTo>
                    <a:pt x="35" y="65"/>
                  </a:lnTo>
                  <a:lnTo>
                    <a:pt x="34" y="65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29" y="68"/>
                  </a:lnTo>
                  <a:lnTo>
                    <a:pt x="28" y="68"/>
                  </a:lnTo>
                  <a:lnTo>
                    <a:pt x="27" y="68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2" y="70"/>
                  </a:lnTo>
                  <a:lnTo>
                    <a:pt x="21" y="70"/>
                  </a:lnTo>
                  <a:lnTo>
                    <a:pt x="20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28" y="70"/>
                  </a:lnTo>
                  <a:lnTo>
                    <a:pt x="27" y="70"/>
                  </a:lnTo>
                  <a:lnTo>
                    <a:pt x="26" y="70"/>
                  </a:lnTo>
                  <a:lnTo>
                    <a:pt x="23" y="70"/>
                  </a:lnTo>
                  <a:lnTo>
                    <a:pt x="22" y="70"/>
                  </a:lnTo>
                  <a:lnTo>
                    <a:pt x="21" y="70"/>
                  </a:lnTo>
                  <a:lnTo>
                    <a:pt x="20" y="68"/>
                  </a:lnTo>
                  <a:lnTo>
                    <a:pt x="19" y="68"/>
                  </a:lnTo>
                  <a:lnTo>
                    <a:pt x="17" y="68"/>
                  </a:lnTo>
                  <a:lnTo>
                    <a:pt x="16" y="67"/>
                  </a:lnTo>
                  <a:lnTo>
                    <a:pt x="15" y="67"/>
                  </a:lnTo>
                  <a:lnTo>
                    <a:pt x="14" y="66"/>
                  </a:lnTo>
                  <a:lnTo>
                    <a:pt x="13" y="65"/>
                  </a:lnTo>
                  <a:lnTo>
                    <a:pt x="12" y="65"/>
                  </a:lnTo>
                  <a:lnTo>
                    <a:pt x="10" y="64"/>
                  </a:lnTo>
                  <a:lnTo>
                    <a:pt x="9" y="63"/>
                  </a:lnTo>
                  <a:lnTo>
                    <a:pt x="8" y="61"/>
                  </a:lnTo>
                  <a:lnTo>
                    <a:pt x="7" y="61"/>
                  </a:lnTo>
                  <a:lnTo>
                    <a:pt x="6" y="60"/>
                  </a:lnTo>
                  <a:lnTo>
                    <a:pt x="6" y="59"/>
                  </a:lnTo>
                  <a:lnTo>
                    <a:pt x="5" y="58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1" y="52"/>
                  </a:lnTo>
                  <a:lnTo>
                    <a:pt x="1" y="50"/>
                  </a:lnTo>
                  <a:lnTo>
                    <a:pt x="1" y="4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4791075" y="2388443"/>
              <a:ext cx="36513" cy="38100"/>
            </a:xfrm>
            <a:custGeom>
              <a:avLst/>
              <a:gdLst>
                <a:gd name="T0" fmla="*/ 0 w 46"/>
                <a:gd name="T1" fmla="*/ 27 h 46"/>
                <a:gd name="T2" fmla="*/ 0 w 46"/>
                <a:gd name="T3" fmla="*/ 23 h 46"/>
                <a:gd name="T4" fmla="*/ 1 w 46"/>
                <a:gd name="T5" fmla="*/ 19 h 46"/>
                <a:gd name="T6" fmla="*/ 3 w 46"/>
                <a:gd name="T7" fmla="*/ 15 h 46"/>
                <a:gd name="T8" fmla="*/ 6 w 46"/>
                <a:gd name="T9" fmla="*/ 12 h 46"/>
                <a:gd name="T10" fmla="*/ 8 w 46"/>
                <a:gd name="T11" fmla="*/ 9 h 46"/>
                <a:gd name="T12" fmla="*/ 12 w 46"/>
                <a:gd name="T13" fmla="*/ 6 h 46"/>
                <a:gd name="T14" fmla="*/ 15 w 46"/>
                <a:gd name="T15" fmla="*/ 3 h 46"/>
                <a:gd name="T16" fmla="*/ 19 w 46"/>
                <a:gd name="T17" fmla="*/ 2 h 46"/>
                <a:gd name="T18" fmla="*/ 22 w 46"/>
                <a:gd name="T19" fmla="*/ 1 h 46"/>
                <a:gd name="T20" fmla="*/ 27 w 46"/>
                <a:gd name="T21" fmla="*/ 1 h 46"/>
                <a:gd name="T22" fmla="*/ 19 w 46"/>
                <a:gd name="T23" fmla="*/ 0 h 46"/>
                <a:gd name="T24" fmla="*/ 22 w 46"/>
                <a:gd name="T25" fmla="*/ 1 h 46"/>
                <a:gd name="T26" fmla="*/ 27 w 46"/>
                <a:gd name="T27" fmla="*/ 2 h 46"/>
                <a:gd name="T28" fmla="*/ 30 w 46"/>
                <a:gd name="T29" fmla="*/ 3 h 46"/>
                <a:gd name="T30" fmla="*/ 34 w 46"/>
                <a:gd name="T31" fmla="*/ 6 h 46"/>
                <a:gd name="T32" fmla="*/ 37 w 46"/>
                <a:gd name="T33" fmla="*/ 8 h 46"/>
                <a:gd name="T34" fmla="*/ 39 w 46"/>
                <a:gd name="T35" fmla="*/ 10 h 46"/>
                <a:gd name="T36" fmla="*/ 42 w 46"/>
                <a:gd name="T37" fmla="*/ 14 h 46"/>
                <a:gd name="T38" fmla="*/ 44 w 46"/>
                <a:gd name="T39" fmla="*/ 17 h 46"/>
                <a:gd name="T40" fmla="*/ 45 w 46"/>
                <a:gd name="T41" fmla="*/ 22 h 46"/>
                <a:gd name="T42" fmla="*/ 46 w 46"/>
                <a:gd name="T43" fmla="*/ 26 h 46"/>
                <a:gd name="T44" fmla="*/ 46 w 46"/>
                <a:gd name="T45" fmla="*/ 29 h 46"/>
                <a:gd name="T46" fmla="*/ 46 w 46"/>
                <a:gd name="T47" fmla="*/ 22 h 46"/>
                <a:gd name="T48" fmla="*/ 45 w 46"/>
                <a:gd name="T49" fmla="*/ 26 h 46"/>
                <a:gd name="T50" fmla="*/ 44 w 46"/>
                <a:gd name="T51" fmla="*/ 30 h 46"/>
                <a:gd name="T52" fmla="*/ 42 w 46"/>
                <a:gd name="T53" fmla="*/ 34 h 46"/>
                <a:gd name="T54" fmla="*/ 39 w 46"/>
                <a:gd name="T55" fmla="*/ 37 h 46"/>
                <a:gd name="T56" fmla="*/ 37 w 46"/>
                <a:gd name="T57" fmla="*/ 39 h 46"/>
                <a:gd name="T58" fmla="*/ 34 w 46"/>
                <a:gd name="T59" fmla="*/ 42 h 46"/>
                <a:gd name="T60" fmla="*/ 30 w 46"/>
                <a:gd name="T61" fmla="*/ 44 h 46"/>
                <a:gd name="T62" fmla="*/ 27 w 46"/>
                <a:gd name="T63" fmla="*/ 45 h 46"/>
                <a:gd name="T64" fmla="*/ 22 w 46"/>
                <a:gd name="T65" fmla="*/ 46 h 46"/>
                <a:gd name="T66" fmla="*/ 19 w 46"/>
                <a:gd name="T67" fmla="*/ 46 h 46"/>
                <a:gd name="T68" fmla="*/ 19 w 46"/>
                <a:gd name="T69" fmla="*/ 46 h 46"/>
                <a:gd name="T70" fmla="*/ 19 w 46"/>
                <a:gd name="T71" fmla="*/ 46 h 46"/>
                <a:gd name="T72" fmla="*/ 19 w 46"/>
                <a:gd name="T73" fmla="*/ 46 h 46"/>
                <a:gd name="T74" fmla="*/ 19 w 46"/>
                <a:gd name="T75" fmla="*/ 46 h 46"/>
                <a:gd name="T76" fmla="*/ 19 w 46"/>
                <a:gd name="T77" fmla="*/ 46 h 46"/>
                <a:gd name="T78" fmla="*/ 19 w 46"/>
                <a:gd name="T79" fmla="*/ 46 h 46"/>
                <a:gd name="T80" fmla="*/ 19 w 46"/>
                <a:gd name="T81" fmla="*/ 46 h 46"/>
                <a:gd name="T82" fmla="*/ 19 w 46"/>
                <a:gd name="T83" fmla="*/ 46 h 46"/>
                <a:gd name="T84" fmla="*/ 19 w 46"/>
                <a:gd name="T85" fmla="*/ 46 h 46"/>
                <a:gd name="T86" fmla="*/ 19 w 46"/>
                <a:gd name="T87" fmla="*/ 46 h 46"/>
                <a:gd name="T88" fmla="*/ 19 w 46"/>
                <a:gd name="T89" fmla="*/ 46 h 46"/>
                <a:gd name="T90" fmla="*/ 27 w 46"/>
                <a:gd name="T91" fmla="*/ 46 h 46"/>
                <a:gd name="T92" fmla="*/ 22 w 46"/>
                <a:gd name="T93" fmla="*/ 46 h 46"/>
                <a:gd name="T94" fmla="*/ 19 w 46"/>
                <a:gd name="T95" fmla="*/ 45 h 46"/>
                <a:gd name="T96" fmla="*/ 15 w 46"/>
                <a:gd name="T97" fmla="*/ 44 h 46"/>
                <a:gd name="T98" fmla="*/ 12 w 46"/>
                <a:gd name="T99" fmla="*/ 42 h 46"/>
                <a:gd name="T100" fmla="*/ 8 w 46"/>
                <a:gd name="T101" fmla="*/ 38 h 46"/>
                <a:gd name="T102" fmla="*/ 6 w 46"/>
                <a:gd name="T103" fmla="*/ 36 h 46"/>
                <a:gd name="T104" fmla="*/ 3 w 46"/>
                <a:gd name="T105" fmla="*/ 32 h 46"/>
                <a:gd name="T106" fmla="*/ 1 w 46"/>
                <a:gd name="T107" fmla="*/ 29 h 46"/>
                <a:gd name="T108" fmla="*/ 0 w 46"/>
                <a:gd name="T109" fmla="*/ 24 h 46"/>
                <a:gd name="T110" fmla="*/ 0 w 46"/>
                <a:gd name="T11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6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3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1"/>
                  </a:lnTo>
                  <a:lnTo>
                    <a:pt x="43" y="32"/>
                  </a:lnTo>
                  <a:lnTo>
                    <a:pt x="42" y="34"/>
                  </a:lnTo>
                  <a:lnTo>
                    <a:pt x="42" y="35"/>
                  </a:lnTo>
                  <a:lnTo>
                    <a:pt x="41" y="36"/>
                  </a:lnTo>
                  <a:lnTo>
                    <a:pt x="39" y="37"/>
                  </a:lnTo>
                  <a:lnTo>
                    <a:pt x="39" y="38"/>
                  </a:lnTo>
                  <a:lnTo>
                    <a:pt x="38" y="38"/>
                  </a:lnTo>
                  <a:lnTo>
                    <a:pt x="37" y="39"/>
                  </a:lnTo>
                  <a:lnTo>
                    <a:pt x="36" y="41"/>
                  </a:lnTo>
                  <a:lnTo>
                    <a:pt x="35" y="42"/>
                  </a:lnTo>
                  <a:lnTo>
                    <a:pt x="34" y="42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27" y="45"/>
                  </a:lnTo>
                  <a:lnTo>
                    <a:pt x="26" y="46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1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8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3" y="46"/>
                  </a:lnTo>
                  <a:lnTo>
                    <a:pt x="22" y="46"/>
                  </a:lnTo>
                  <a:lnTo>
                    <a:pt x="21" y="46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4"/>
                  </a:lnTo>
                  <a:lnTo>
                    <a:pt x="14" y="43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9" y="39"/>
                  </a:lnTo>
                  <a:lnTo>
                    <a:pt x="8" y="38"/>
                  </a:lnTo>
                  <a:lnTo>
                    <a:pt x="7" y="38"/>
                  </a:lnTo>
                  <a:lnTo>
                    <a:pt x="6" y="37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3" y="32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2857500" y="2388443"/>
              <a:ext cx="36513" cy="38100"/>
            </a:xfrm>
            <a:custGeom>
              <a:avLst/>
              <a:gdLst>
                <a:gd name="T0" fmla="*/ 0 w 46"/>
                <a:gd name="T1" fmla="*/ 27 h 46"/>
                <a:gd name="T2" fmla="*/ 0 w 46"/>
                <a:gd name="T3" fmla="*/ 23 h 46"/>
                <a:gd name="T4" fmla="*/ 1 w 46"/>
                <a:gd name="T5" fmla="*/ 19 h 46"/>
                <a:gd name="T6" fmla="*/ 3 w 46"/>
                <a:gd name="T7" fmla="*/ 15 h 46"/>
                <a:gd name="T8" fmla="*/ 5 w 46"/>
                <a:gd name="T9" fmla="*/ 12 h 46"/>
                <a:gd name="T10" fmla="*/ 8 w 46"/>
                <a:gd name="T11" fmla="*/ 9 h 46"/>
                <a:gd name="T12" fmla="*/ 11 w 46"/>
                <a:gd name="T13" fmla="*/ 6 h 46"/>
                <a:gd name="T14" fmla="*/ 15 w 46"/>
                <a:gd name="T15" fmla="*/ 3 h 46"/>
                <a:gd name="T16" fmla="*/ 18 w 46"/>
                <a:gd name="T17" fmla="*/ 2 h 46"/>
                <a:gd name="T18" fmla="*/ 22 w 46"/>
                <a:gd name="T19" fmla="*/ 1 h 46"/>
                <a:gd name="T20" fmla="*/ 26 w 46"/>
                <a:gd name="T21" fmla="*/ 1 h 46"/>
                <a:gd name="T22" fmla="*/ 18 w 46"/>
                <a:gd name="T23" fmla="*/ 0 h 46"/>
                <a:gd name="T24" fmla="*/ 22 w 46"/>
                <a:gd name="T25" fmla="*/ 1 h 46"/>
                <a:gd name="T26" fmla="*/ 26 w 46"/>
                <a:gd name="T27" fmla="*/ 2 h 46"/>
                <a:gd name="T28" fmla="*/ 30 w 46"/>
                <a:gd name="T29" fmla="*/ 3 h 46"/>
                <a:gd name="T30" fmla="*/ 33 w 46"/>
                <a:gd name="T31" fmla="*/ 6 h 46"/>
                <a:gd name="T32" fmla="*/ 37 w 46"/>
                <a:gd name="T33" fmla="*/ 8 h 46"/>
                <a:gd name="T34" fmla="*/ 39 w 46"/>
                <a:gd name="T35" fmla="*/ 10 h 46"/>
                <a:gd name="T36" fmla="*/ 41 w 46"/>
                <a:gd name="T37" fmla="*/ 14 h 46"/>
                <a:gd name="T38" fmla="*/ 44 w 46"/>
                <a:gd name="T39" fmla="*/ 17 h 46"/>
                <a:gd name="T40" fmla="*/ 45 w 46"/>
                <a:gd name="T41" fmla="*/ 22 h 46"/>
                <a:gd name="T42" fmla="*/ 46 w 46"/>
                <a:gd name="T43" fmla="*/ 26 h 46"/>
                <a:gd name="T44" fmla="*/ 46 w 46"/>
                <a:gd name="T45" fmla="*/ 29 h 46"/>
                <a:gd name="T46" fmla="*/ 46 w 46"/>
                <a:gd name="T47" fmla="*/ 22 h 46"/>
                <a:gd name="T48" fmla="*/ 45 w 46"/>
                <a:gd name="T49" fmla="*/ 26 h 46"/>
                <a:gd name="T50" fmla="*/ 44 w 46"/>
                <a:gd name="T51" fmla="*/ 30 h 46"/>
                <a:gd name="T52" fmla="*/ 41 w 46"/>
                <a:gd name="T53" fmla="*/ 34 h 46"/>
                <a:gd name="T54" fmla="*/ 39 w 46"/>
                <a:gd name="T55" fmla="*/ 37 h 46"/>
                <a:gd name="T56" fmla="*/ 37 w 46"/>
                <a:gd name="T57" fmla="*/ 39 h 46"/>
                <a:gd name="T58" fmla="*/ 33 w 46"/>
                <a:gd name="T59" fmla="*/ 42 h 46"/>
                <a:gd name="T60" fmla="*/ 30 w 46"/>
                <a:gd name="T61" fmla="*/ 44 h 46"/>
                <a:gd name="T62" fmla="*/ 26 w 46"/>
                <a:gd name="T63" fmla="*/ 45 h 46"/>
                <a:gd name="T64" fmla="*/ 22 w 46"/>
                <a:gd name="T65" fmla="*/ 46 h 46"/>
                <a:gd name="T66" fmla="*/ 18 w 46"/>
                <a:gd name="T67" fmla="*/ 46 h 46"/>
                <a:gd name="T68" fmla="*/ 18 w 46"/>
                <a:gd name="T69" fmla="*/ 46 h 46"/>
                <a:gd name="T70" fmla="*/ 18 w 46"/>
                <a:gd name="T71" fmla="*/ 46 h 46"/>
                <a:gd name="T72" fmla="*/ 18 w 46"/>
                <a:gd name="T73" fmla="*/ 46 h 46"/>
                <a:gd name="T74" fmla="*/ 18 w 46"/>
                <a:gd name="T75" fmla="*/ 46 h 46"/>
                <a:gd name="T76" fmla="*/ 18 w 46"/>
                <a:gd name="T77" fmla="*/ 46 h 46"/>
                <a:gd name="T78" fmla="*/ 18 w 46"/>
                <a:gd name="T79" fmla="*/ 46 h 46"/>
                <a:gd name="T80" fmla="*/ 18 w 46"/>
                <a:gd name="T81" fmla="*/ 46 h 46"/>
                <a:gd name="T82" fmla="*/ 18 w 46"/>
                <a:gd name="T83" fmla="*/ 46 h 46"/>
                <a:gd name="T84" fmla="*/ 18 w 46"/>
                <a:gd name="T85" fmla="*/ 46 h 46"/>
                <a:gd name="T86" fmla="*/ 18 w 46"/>
                <a:gd name="T87" fmla="*/ 46 h 46"/>
                <a:gd name="T88" fmla="*/ 18 w 46"/>
                <a:gd name="T89" fmla="*/ 46 h 46"/>
                <a:gd name="T90" fmla="*/ 26 w 46"/>
                <a:gd name="T91" fmla="*/ 46 h 46"/>
                <a:gd name="T92" fmla="*/ 22 w 46"/>
                <a:gd name="T93" fmla="*/ 46 h 46"/>
                <a:gd name="T94" fmla="*/ 18 w 46"/>
                <a:gd name="T95" fmla="*/ 45 h 46"/>
                <a:gd name="T96" fmla="*/ 15 w 46"/>
                <a:gd name="T97" fmla="*/ 44 h 46"/>
                <a:gd name="T98" fmla="*/ 11 w 46"/>
                <a:gd name="T99" fmla="*/ 42 h 46"/>
                <a:gd name="T100" fmla="*/ 8 w 46"/>
                <a:gd name="T101" fmla="*/ 38 h 46"/>
                <a:gd name="T102" fmla="*/ 5 w 46"/>
                <a:gd name="T103" fmla="*/ 36 h 46"/>
                <a:gd name="T104" fmla="*/ 3 w 46"/>
                <a:gd name="T105" fmla="*/ 32 h 46"/>
                <a:gd name="T106" fmla="*/ 1 w 46"/>
                <a:gd name="T107" fmla="*/ 29 h 46"/>
                <a:gd name="T108" fmla="*/ 0 w 46"/>
                <a:gd name="T109" fmla="*/ 24 h 46"/>
                <a:gd name="T110" fmla="*/ 0 w 46"/>
                <a:gd name="T11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6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0" y="12"/>
                  </a:lnTo>
                  <a:lnTo>
                    <a:pt x="41" y="13"/>
                  </a:lnTo>
                  <a:lnTo>
                    <a:pt x="41" y="14"/>
                  </a:lnTo>
                  <a:lnTo>
                    <a:pt x="42" y="15"/>
                  </a:lnTo>
                  <a:lnTo>
                    <a:pt x="44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3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4" y="31"/>
                  </a:lnTo>
                  <a:lnTo>
                    <a:pt x="42" y="32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0" y="36"/>
                  </a:lnTo>
                  <a:lnTo>
                    <a:pt x="39" y="37"/>
                  </a:lnTo>
                  <a:lnTo>
                    <a:pt x="39" y="38"/>
                  </a:lnTo>
                  <a:lnTo>
                    <a:pt x="38" y="38"/>
                  </a:lnTo>
                  <a:lnTo>
                    <a:pt x="37" y="39"/>
                  </a:lnTo>
                  <a:lnTo>
                    <a:pt x="35" y="41"/>
                  </a:lnTo>
                  <a:lnTo>
                    <a:pt x="34" y="42"/>
                  </a:lnTo>
                  <a:lnTo>
                    <a:pt x="33" y="42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6" y="45"/>
                  </a:lnTo>
                  <a:lnTo>
                    <a:pt x="25" y="46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19" y="45"/>
                  </a:lnTo>
                  <a:lnTo>
                    <a:pt x="18" y="45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4"/>
                  </a:lnTo>
                  <a:lnTo>
                    <a:pt x="13" y="43"/>
                  </a:lnTo>
                  <a:lnTo>
                    <a:pt x="12" y="42"/>
                  </a:lnTo>
                  <a:lnTo>
                    <a:pt x="11" y="42"/>
                  </a:lnTo>
                  <a:lnTo>
                    <a:pt x="10" y="41"/>
                  </a:lnTo>
                  <a:lnTo>
                    <a:pt x="9" y="39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5" y="37"/>
                  </a:lnTo>
                  <a:lnTo>
                    <a:pt x="5" y="36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3" y="32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" name="Line 94"/>
            <p:cNvSpPr>
              <a:spLocks noChangeShapeType="1"/>
            </p:cNvSpPr>
            <p:nvPr/>
          </p:nvSpPr>
          <p:spPr bwMode="auto">
            <a:xfrm flipH="1">
              <a:off x="7516813" y="1467693"/>
              <a:ext cx="368300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7324725" y="1848693"/>
              <a:ext cx="160338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7645400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7770813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3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3" name="AutoShape 143"/>
            <p:cNvSpPr>
              <a:spLocks noChangeArrowheads="1"/>
            </p:cNvSpPr>
            <p:nvPr/>
          </p:nvSpPr>
          <p:spPr bwMode="auto">
            <a:xfrm>
              <a:off x="4165600" y="1167655"/>
              <a:ext cx="419100" cy="387350"/>
            </a:xfrm>
            <a:prstGeom prst="flowChartDela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4" name="AutoShape 144"/>
            <p:cNvSpPr>
              <a:spLocks noChangeArrowheads="1"/>
            </p:cNvSpPr>
            <p:nvPr/>
          </p:nvSpPr>
          <p:spPr bwMode="auto">
            <a:xfrm>
              <a:off x="6043613" y="1167655"/>
              <a:ext cx="419100" cy="387350"/>
            </a:xfrm>
            <a:prstGeom prst="flowChartDela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49" name="內容版面配置區 2"/>
          <p:cNvSpPr txBox="1">
            <a:spLocks/>
          </p:cNvSpPr>
          <p:nvPr/>
        </p:nvSpPr>
        <p:spPr>
          <a:xfrm>
            <a:off x="719691" y="3342497"/>
            <a:ext cx="7498080" cy="1333128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0"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0"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Rules: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Q</a:t>
            </a:r>
            <a:r>
              <a:rPr kumimoji="0" lang="en-US" altLang="zh-TW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n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is complemented when Q</a:t>
            </a:r>
            <a:r>
              <a:rPr kumimoji="0" lang="en-US" altLang="zh-TW" sz="20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n-1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……Q</a:t>
            </a:r>
            <a:r>
              <a:rPr kumimoji="0" lang="en-US" altLang="zh-TW" sz="2000" b="0" i="0" u="none" strike="noStrike" kern="1200" cap="none" spc="0" normalizeH="0" baseline="-25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1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Q</a:t>
            </a:r>
            <a:r>
              <a:rPr kumimoji="0" lang="en-US" altLang="zh-TW" sz="2000" b="0" i="0" u="none" strike="noStrike" kern="1200" cap="none" spc="0" normalizeH="0" baseline="-2500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0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=1.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Otherwise, </a:t>
            </a:r>
            <a:r>
              <a:rPr kumimoji="0" lang="en-US" altLang="zh-TW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Q</a:t>
            </a:r>
            <a:r>
              <a:rPr kumimoji="0" lang="en-US" altLang="zh-TW" sz="2000" b="0" i="0" u="none" strike="noStrike" kern="1200" cap="none" spc="0" normalizeH="0" baseline="-2500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n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</a:t>
            </a:r>
            <a:r>
              <a:rPr lang="en-US" altLang="zh-TW" sz="2000" dirty="0" smtClean="0">
                <a:solidFill>
                  <a:prstClr val="black"/>
                </a:solidFill>
              </a:rPr>
              <a:t>has</a:t>
            </a: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 no change.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TW" sz="2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51" name="內容版面配置區 2"/>
          <p:cNvSpPr txBox="1">
            <a:spLocks/>
          </p:cNvSpPr>
          <p:nvPr/>
        </p:nvSpPr>
        <p:spPr>
          <a:xfrm>
            <a:off x="683568" y="4729972"/>
            <a:ext cx="7498080" cy="901080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kumimoji="0"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0"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891A7"/>
              </a:buClr>
              <a:buSzPct val="8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Synchronous: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標楷體" panose="03000509000000000000" pitchFamily="65" charset="-120"/>
                <a:cs typeface="+mn-cs"/>
              </a:rPr>
              <a:t>All flip flops are controlled by the same clock signal.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US" altLang="zh-TW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3891A7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標楷體" panose="03000509000000000000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149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7423507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Binary Up-Counter (with T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grpSp>
        <p:nvGrpSpPr>
          <p:cNvPr id="584704" name="群組 584703"/>
          <p:cNvGrpSpPr/>
          <p:nvPr/>
        </p:nvGrpSpPr>
        <p:grpSpPr>
          <a:xfrm>
            <a:off x="1274763" y="3275855"/>
            <a:ext cx="6573837" cy="3465513"/>
            <a:chOff x="1274763" y="3275855"/>
            <a:chExt cx="6573837" cy="3465513"/>
          </a:xfrm>
        </p:grpSpPr>
        <p:sp>
          <p:nvSpPr>
            <p:cNvPr id="3" name="Line 3"/>
            <p:cNvSpPr>
              <a:spLocks noChangeShapeType="1"/>
            </p:cNvSpPr>
            <p:nvPr/>
          </p:nvSpPr>
          <p:spPr bwMode="auto">
            <a:xfrm flipV="1">
              <a:off x="20288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Line 4"/>
            <p:cNvSpPr>
              <a:spLocks noChangeShapeType="1"/>
            </p:cNvSpPr>
            <p:nvPr/>
          </p:nvSpPr>
          <p:spPr bwMode="auto">
            <a:xfrm flipV="1">
              <a:off x="23590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V="1">
              <a:off x="2709863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3059113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V="1">
              <a:off x="3409950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3759200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" name="Line 9"/>
            <p:cNvSpPr>
              <a:spLocks noChangeShapeType="1"/>
            </p:cNvSpPr>
            <p:nvPr/>
          </p:nvSpPr>
          <p:spPr bwMode="auto">
            <a:xfrm flipV="1">
              <a:off x="4090988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44418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 flipV="1">
              <a:off x="479107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 flipV="1">
              <a:off x="51403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 flipV="1">
              <a:off x="5491163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flipV="1">
              <a:off x="5822950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5" name="Line 15"/>
            <p:cNvSpPr>
              <a:spLocks noChangeShapeType="1"/>
            </p:cNvSpPr>
            <p:nvPr/>
          </p:nvSpPr>
          <p:spPr bwMode="auto">
            <a:xfrm flipV="1">
              <a:off x="6172200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 flipV="1">
              <a:off x="6523038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6872288" y="3275855"/>
              <a:ext cx="1587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flipV="1">
              <a:off x="72231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7553325" y="3275855"/>
              <a:ext cx="1588" cy="2597150"/>
            </a:xfrm>
            <a:prstGeom prst="line">
              <a:avLst/>
            </a:prstGeom>
            <a:noFill/>
            <a:ln w="17463">
              <a:solidFill>
                <a:srgbClr val="7F7F7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1284288" y="3450480"/>
              <a:ext cx="4349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Clock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471613" y="394260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597025" y="4025155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1471613" y="44648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5" name="Rectangle 55"/>
            <p:cNvSpPr>
              <a:spLocks noChangeArrowheads="1"/>
            </p:cNvSpPr>
            <p:nvPr/>
          </p:nvSpPr>
          <p:spPr bwMode="auto">
            <a:xfrm>
              <a:off x="1597025" y="454744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1471613" y="49855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1597025" y="5069730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1274763" y="5987305"/>
              <a:ext cx="4445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Count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9" name="Rectangle 59"/>
            <p:cNvSpPr>
              <a:spLocks noChangeArrowheads="1"/>
            </p:cNvSpPr>
            <p:nvPr/>
          </p:nvSpPr>
          <p:spPr bwMode="auto">
            <a:xfrm>
              <a:off x="1817688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2166938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250825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2" name="Rectangle 62"/>
            <p:cNvSpPr>
              <a:spLocks noChangeArrowheads="1"/>
            </p:cNvSpPr>
            <p:nvPr/>
          </p:nvSpPr>
          <p:spPr bwMode="auto">
            <a:xfrm>
              <a:off x="2841625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3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3" name="Rectangle 63"/>
            <p:cNvSpPr>
              <a:spLocks noChangeArrowheads="1"/>
            </p:cNvSpPr>
            <p:nvPr/>
          </p:nvSpPr>
          <p:spPr bwMode="auto">
            <a:xfrm>
              <a:off x="3533775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5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492760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9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5929313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12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6" name="Rectangle 66"/>
            <p:cNvSpPr>
              <a:spLocks noChangeArrowheads="1"/>
            </p:cNvSpPr>
            <p:nvPr/>
          </p:nvSpPr>
          <p:spPr bwMode="auto">
            <a:xfrm>
              <a:off x="6621463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14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7" name="Rectangle 67"/>
            <p:cNvSpPr>
              <a:spLocks noChangeArrowheads="1"/>
            </p:cNvSpPr>
            <p:nvPr/>
          </p:nvSpPr>
          <p:spPr bwMode="auto">
            <a:xfrm>
              <a:off x="735330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3811588" y="6512768"/>
              <a:ext cx="1601787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(</a:t>
              </a:r>
              <a:r>
                <a:rPr lang="en-US" altLang="zh-TW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b) Timing diagram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7" name="Freeform 97"/>
            <p:cNvSpPr>
              <a:spLocks/>
            </p:cNvSpPr>
            <p:nvPr/>
          </p:nvSpPr>
          <p:spPr bwMode="auto">
            <a:xfrm>
              <a:off x="1844675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2 w 441"/>
                <a:gd name="T5" fmla="*/ 0 h 325"/>
                <a:gd name="T6" fmla="*/ 232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8" name="Freeform 98"/>
            <p:cNvSpPr>
              <a:spLocks/>
            </p:cNvSpPr>
            <p:nvPr/>
          </p:nvSpPr>
          <p:spPr bwMode="auto">
            <a:xfrm>
              <a:off x="2193925" y="3404443"/>
              <a:ext cx="350838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9 w 441"/>
                <a:gd name="T5" fmla="*/ 0 h 325"/>
                <a:gd name="T6" fmla="*/ 209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9" name="Freeform 99"/>
            <p:cNvSpPr>
              <a:spLocks/>
            </p:cNvSpPr>
            <p:nvPr/>
          </p:nvSpPr>
          <p:spPr bwMode="auto">
            <a:xfrm>
              <a:off x="2544763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9 w 441"/>
                <a:gd name="T5" fmla="*/ 0 h 325"/>
                <a:gd name="T6" fmla="*/ 209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0" name="Freeform 100"/>
            <p:cNvSpPr>
              <a:spLocks/>
            </p:cNvSpPr>
            <p:nvPr/>
          </p:nvSpPr>
          <p:spPr bwMode="auto">
            <a:xfrm>
              <a:off x="2894013" y="3404443"/>
              <a:ext cx="331787" cy="257175"/>
            </a:xfrm>
            <a:custGeom>
              <a:avLst/>
              <a:gdLst>
                <a:gd name="T0" fmla="*/ 418 w 418"/>
                <a:gd name="T1" fmla="*/ 325 h 325"/>
                <a:gd name="T2" fmla="*/ 418 w 418"/>
                <a:gd name="T3" fmla="*/ 0 h 325"/>
                <a:gd name="T4" fmla="*/ 209 w 418"/>
                <a:gd name="T5" fmla="*/ 0 h 325"/>
                <a:gd name="T6" fmla="*/ 209 w 418"/>
                <a:gd name="T7" fmla="*/ 325 h 325"/>
                <a:gd name="T8" fmla="*/ 0 w 418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25">
                  <a:moveTo>
                    <a:pt x="418" y="325"/>
                  </a:moveTo>
                  <a:lnTo>
                    <a:pt x="418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3225800" y="3404443"/>
              <a:ext cx="349250" cy="257175"/>
            </a:xfrm>
            <a:custGeom>
              <a:avLst/>
              <a:gdLst>
                <a:gd name="T0" fmla="*/ 440 w 440"/>
                <a:gd name="T1" fmla="*/ 325 h 325"/>
                <a:gd name="T2" fmla="*/ 440 w 440"/>
                <a:gd name="T3" fmla="*/ 0 h 325"/>
                <a:gd name="T4" fmla="*/ 232 w 440"/>
                <a:gd name="T5" fmla="*/ 0 h 325"/>
                <a:gd name="T6" fmla="*/ 232 w 440"/>
                <a:gd name="T7" fmla="*/ 325 h 325"/>
                <a:gd name="T8" fmla="*/ 0 w 440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25">
                  <a:moveTo>
                    <a:pt x="440" y="325"/>
                  </a:moveTo>
                  <a:lnTo>
                    <a:pt x="440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3575050" y="3404443"/>
              <a:ext cx="350838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3 w 441"/>
                <a:gd name="T5" fmla="*/ 0 h 325"/>
                <a:gd name="T6" fmla="*/ 233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3" y="0"/>
                  </a:lnTo>
                  <a:lnTo>
                    <a:pt x="233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3925888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9 w 441"/>
                <a:gd name="T5" fmla="*/ 0 h 325"/>
                <a:gd name="T6" fmla="*/ 209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4275138" y="3404443"/>
              <a:ext cx="350837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9 w 441"/>
                <a:gd name="T5" fmla="*/ 0 h 325"/>
                <a:gd name="T6" fmla="*/ 209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4625975" y="3404443"/>
              <a:ext cx="330200" cy="257175"/>
            </a:xfrm>
            <a:custGeom>
              <a:avLst/>
              <a:gdLst>
                <a:gd name="T0" fmla="*/ 418 w 418"/>
                <a:gd name="T1" fmla="*/ 325 h 325"/>
                <a:gd name="T2" fmla="*/ 418 w 418"/>
                <a:gd name="T3" fmla="*/ 0 h 325"/>
                <a:gd name="T4" fmla="*/ 209 w 418"/>
                <a:gd name="T5" fmla="*/ 0 h 325"/>
                <a:gd name="T6" fmla="*/ 209 w 418"/>
                <a:gd name="T7" fmla="*/ 325 h 325"/>
                <a:gd name="T8" fmla="*/ 0 w 418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25">
                  <a:moveTo>
                    <a:pt x="418" y="325"/>
                  </a:moveTo>
                  <a:lnTo>
                    <a:pt x="418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4956175" y="3404443"/>
              <a:ext cx="350838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2 w 441"/>
                <a:gd name="T5" fmla="*/ 0 h 325"/>
                <a:gd name="T6" fmla="*/ 232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5307013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2 w 441"/>
                <a:gd name="T5" fmla="*/ 0 h 325"/>
                <a:gd name="T6" fmla="*/ 232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5656263" y="3404443"/>
              <a:ext cx="350837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8 w 441"/>
                <a:gd name="T5" fmla="*/ 0 h 325"/>
                <a:gd name="T6" fmla="*/ 208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8" y="0"/>
                  </a:lnTo>
                  <a:lnTo>
                    <a:pt x="208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6007100" y="3404443"/>
              <a:ext cx="349250" cy="257175"/>
            </a:xfrm>
            <a:custGeom>
              <a:avLst/>
              <a:gdLst>
                <a:gd name="T0" fmla="*/ 440 w 440"/>
                <a:gd name="T1" fmla="*/ 325 h 325"/>
                <a:gd name="T2" fmla="*/ 440 w 440"/>
                <a:gd name="T3" fmla="*/ 0 h 325"/>
                <a:gd name="T4" fmla="*/ 208 w 440"/>
                <a:gd name="T5" fmla="*/ 0 h 325"/>
                <a:gd name="T6" fmla="*/ 208 w 440"/>
                <a:gd name="T7" fmla="*/ 325 h 325"/>
                <a:gd name="T8" fmla="*/ 0 w 440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0" h="325">
                  <a:moveTo>
                    <a:pt x="440" y="325"/>
                  </a:moveTo>
                  <a:lnTo>
                    <a:pt x="440" y="0"/>
                  </a:lnTo>
                  <a:lnTo>
                    <a:pt x="208" y="0"/>
                  </a:lnTo>
                  <a:lnTo>
                    <a:pt x="208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6356350" y="3404443"/>
              <a:ext cx="331788" cy="257175"/>
            </a:xfrm>
            <a:custGeom>
              <a:avLst/>
              <a:gdLst>
                <a:gd name="T0" fmla="*/ 418 w 418"/>
                <a:gd name="T1" fmla="*/ 325 h 325"/>
                <a:gd name="T2" fmla="*/ 418 w 418"/>
                <a:gd name="T3" fmla="*/ 0 h 325"/>
                <a:gd name="T4" fmla="*/ 209 w 418"/>
                <a:gd name="T5" fmla="*/ 0 h 325"/>
                <a:gd name="T6" fmla="*/ 209 w 418"/>
                <a:gd name="T7" fmla="*/ 325 h 325"/>
                <a:gd name="T8" fmla="*/ 0 w 418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8" h="325">
                  <a:moveTo>
                    <a:pt x="418" y="325"/>
                  </a:moveTo>
                  <a:lnTo>
                    <a:pt x="418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6688138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2 w 441"/>
                <a:gd name="T5" fmla="*/ 0 h 325"/>
                <a:gd name="T6" fmla="*/ 232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7037388" y="3404443"/>
              <a:ext cx="350837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32 w 441"/>
                <a:gd name="T5" fmla="*/ 0 h 325"/>
                <a:gd name="T6" fmla="*/ 232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32" y="0"/>
                  </a:lnTo>
                  <a:lnTo>
                    <a:pt x="23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7388225" y="3404443"/>
              <a:ext cx="349250" cy="257175"/>
            </a:xfrm>
            <a:custGeom>
              <a:avLst/>
              <a:gdLst>
                <a:gd name="T0" fmla="*/ 441 w 441"/>
                <a:gd name="T1" fmla="*/ 325 h 325"/>
                <a:gd name="T2" fmla="*/ 441 w 441"/>
                <a:gd name="T3" fmla="*/ 0 h 325"/>
                <a:gd name="T4" fmla="*/ 209 w 441"/>
                <a:gd name="T5" fmla="*/ 0 h 325"/>
                <a:gd name="T6" fmla="*/ 209 w 441"/>
                <a:gd name="T7" fmla="*/ 325 h 325"/>
                <a:gd name="T8" fmla="*/ 0 w 44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325">
                  <a:moveTo>
                    <a:pt x="441" y="325"/>
                  </a:moveTo>
                  <a:lnTo>
                    <a:pt x="441" y="0"/>
                  </a:lnTo>
                  <a:lnTo>
                    <a:pt x="209" y="0"/>
                  </a:lnTo>
                  <a:lnTo>
                    <a:pt x="209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4" name="Line 114"/>
            <p:cNvSpPr>
              <a:spLocks noChangeShapeType="1"/>
            </p:cNvSpPr>
            <p:nvPr/>
          </p:nvSpPr>
          <p:spPr bwMode="auto">
            <a:xfrm flipH="1">
              <a:off x="7737475" y="3661618"/>
              <a:ext cx="111125" cy="15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1844675" y="3920380"/>
              <a:ext cx="569913" cy="257175"/>
            </a:xfrm>
            <a:custGeom>
              <a:avLst/>
              <a:gdLst>
                <a:gd name="T0" fmla="*/ 720 w 720"/>
                <a:gd name="T1" fmla="*/ 325 h 325"/>
                <a:gd name="T2" fmla="*/ 720 w 720"/>
                <a:gd name="T3" fmla="*/ 0 h 325"/>
                <a:gd name="T4" fmla="*/ 302 w 720"/>
                <a:gd name="T5" fmla="*/ 0 h 325"/>
                <a:gd name="T6" fmla="*/ 302 w 720"/>
                <a:gd name="T7" fmla="*/ 325 h 325"/>
                <a:gd name="T8" fmla="*/ 0 w 720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0" h="325">
                  <a:moveTo>
                    <a:pt x="720" y="325"/>
                  </a:moveTo>
                  <a:lnTo>
                    <a:pt x="720" y="0"/>
                  </a:lnTo>
                  <a:lnTo>
                    <a:pt x="302" y="0"/>
                  </a:lnTo>
                  <a:lnTo>
                    <a:pt x="30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2414588" y="3920380"/>
              <a:ext cx="700087" cy="257175"/>
            </a:xfrm>
            <a:custGeom>
              <a:avLst/>
              <a:gdLst>
                <a:gd name="T0" fmla="*/ 881 w 881"/>
                <a:gd name="T1" fmla="*/ 325 h 325"/>
                <a:gd name="T2" fmla="*/ 881 w 881"/>
                <a:gd name="T3" fmla="*/ 0 h 325"/>
                <a:gd name="T4" fmla="*/ 440 w 881"/>
                <a:gd name="T5" fmla="*/ 0 h 325"/>
                <a:gd name="T6" fmla="*/ 440 w 881"/>
                <a:gd name="T7" fmla="*/ 325 h 325"/>
                <a:gd name="T8" fmla="*/ 0 w 881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1" h="325">
                  <a:moveTo>
                    <a:pt x="881" y="325"/>
                  </a:moveTo>
                  <a:lnTo>
                    <a:pt x="881" y="0"/>
                  </a:lnTo>
                  <a:lnTo>
                    <a:pt x="440" y="0"/>
                  </a:lnTo>
                  <a:lnTo>
                    <a:pt x="440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3114675" y="3920380"/>
              <a:ext cx="700088" cy="257175"/>
            </a:xfrm>
            <a:custGeom>
              <a:avLst/>
              <a:gdLst>
                <a:gd name="T0" fmla="*/ 882 w 882"/>
                <a:gd name="T1" fmla="*/ 325 h 325"/>
                <a:gd name="T2" fmla="*/ 882 w 882"/>
                <a:gd name="T3" fmla="*/ 0 h 325"/>
                <a:gd name="T4" fmla="*/ 441 w 882"/>
                <a:gd name="T5" fmla="*/ 0 h 325"/>
                <a:gd name="T6" fmla="*/ 441 w 882"/>
                <a:gd name="T7" fmla="*/ 325 h 325"/>
                <a:gd name="T8" fmla="*/ 0 w 882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2" h="325">
                  <a:moveTo>
                    <a:pt x="882" y="325"/>
                  </a:moveTo>
                  <a:lnTo>
                    <a:pt x="882" y="0"/>
                  </a:lnTo>
                  <a:lnTo>
                    <a:pt x="441" y="0"/>
                  </a:lnTo>
                  <a:lnTo>
                    <a:pt x="44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3814763" y="3920380"/>
              <a:ext cx="681037" cy="257175"/>
            </a:xfrm>
            <a:custGeom>
              <a:avLst/>
              <a:gdLst>
                <a:gd name="T0" fmla="*/ 859 w 859"/>
                <a:gd name="T1" fmla="*/ 325 h 325"/>
                <a:gd name="T2" fmla="*/ 859 w 859"/>
                <a:gd name="T3" fmla="*/ 0 h 325"/>
                <a:gd name="T4" fmla="*/ 418 w 859"/>
                <a:gd name="T5" fmla="*/ 0 h 325"/>
                <a:gd name="T6" fmla="*/ 418 w 859"/>
                <a:gd name="T7" fmla="*/ 325 h 325"/>
                <a:gd name="T8" fmla="*/ 0 w 859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5">
                  <a:moveTo>
                    <a:pt x="859" y="325"/>
                  </a:moveTo>
                  <a:lnTo>
                    <a:pt x="859" y="0"/>
                  </a:lnTo>
                  <a:lnTo>
                    <a:pt x="418" y="0"/>
                  </a:lnTo>
                  <a:lnTo>
                    <a:pt x="418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9" name="Freeform 119"/>
            <p:cNvSpPr>
              <a:spLocks/>
            </p:cNvSpPr>
            <p:nvPr/>
          </p:nvSpPr>
          <p:spPr bwMode="auto">
            <a:xfrm>
              <a:off x="4495800" y="3920380"/>
              <a:ext cx="700088" cy="257175"/>
            </a:xfrm>
            <a:custGeom>
              <a:avLst/>
              <a:gdLst>
                <a:gd name="T0" fmla="*/ 882 w 882"/>
                <a:gd name="T1" fmla="*/ 325 h 325"/>
                <a:gd name="T2" fmla="*/ 882 w 882"/>
                <a:gd name="T3" fmla="*/ 0 h 325"/>
                <a:gd name="T4" fmla="*/ 441 w 882"/>
                <a:gd name="T5" fmla="*/ 0 h 325"/>
                <a:gd name="T6" fmla="*/ 441 w 882"/>
                <a:gd name="T7" fmla="*/ 325 h 325"/>
                <a:gd name="T8" fmla="*/ 0 w 882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2" h="325">
                  <a:moveTo>
                    <a:pt x="882" y="325"/>
                  </a:moveTo>
                  <a:lnTo>
                    <a:pt x="882" y="0"/>
                  </a:lnTo>
                  <a:lnTo>
                    <a:pt x="441" y="0"/>
                  </a:lnTo>
                  <a:lnTo>
                    <a:pt x="44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0" name="Freeform 120"/>
            <p:cNvSpPr>
              <a:spLocks/>
            </p:cNvSpPr>
            <p:nvPr/>
          </p:nvSpPr>
          <p:spPr bwMode="auto">
            <a:xfrm>
              <a:off x="5195888" y="3920380"/>
              <a:ext cx="682625" cy="257175"/>
            </a:xfrm>
            <a:custGeom>
              <a:avLst/>
              <a:gdLst>
                <a:gd name="T0" fmla="*/ 858 w 858"/>
                <a:gd name="T1" fmla="*/ 325 h 325"/>
                <a:gd name="T2" fmla="*/ 858 w 858"/>
                <a:gd name="T3" fmla="*/ 0 h 325"/>
                <a:gd name="T4" fmla="*/ 440 w 858"/>
                <a:gd name="T5" fmla="*/ 0 h 325"/>
                <a:gd name="T6" fmla="*/ 440 w 858"/>
                <a:gd name="T7" fmla="*/ 325 h 325"/>
                <a:gd name="T8" fmla="*/ 0 w 858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8" h="325">
                  <a:moveTo>
                    <a:pt x="858" y="325"/>
                  </a:moveTo>
                  <a:lnTo>
                    <a:pt x="858" y="0"/>
                  </a:lnTo>
                  <a:lnTo>
                    <a:pt x="440" y="0"/>
                  </a:lnTo>
                  <a:lnTo>
                    <a:pt x="440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1" name="Freeform 121"/>
            <p:cNvSpPr>
              <a:spLocks/>
            </p:cNvSpPr>
            <p:nvPr/>
          </p:nvSpPr>
          <p:spPr bwMode="auto">
            <a:xfrm>
              <a:off x="5878513" y="3920380"/>
              <a:ext cx="644525" cy="257175"/>
            </a:xfrm>
            <a:custGeom>
              <a:avLst/>
              <a:gdLst>
                <a:gd name="T0" fmla="*/ 812 w 812"/>
                <a:gd name="T1" fmla="*/ 325 h 325"/>
                <a:gd name="T2" fmla="*/ 812 w 812"/>
                <a:gd name="T3" fmla="*/ 0 h 325"/>
                <a:gd name="T4" fmla="*/ 371 w 812"/>
                <a:gd name="T5" fmla="*/ 0 h 325"/>
                <a:gd name="T6" fmla="*/ 371 w 812"/>
                <a:gd name="T7" fmla="*/ 325 h 325"/>
                <a:gd name="T8" fmla="*/ 0 w 812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325">
                  <a:moveTo>
                    <a:pt x="812" y="325"/>
                  </a:moveTo>
                  <a:lnTo>
                    <a:pt x="812" y="0"/>
                  </a:lnTo>
                  <a:lnTo>
                    <a:pt x="371" y="0"/>
                  </a:lnTo>
                  <a:lnTo>
                    <a:pt x="37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2" name="Freeform 122"/>
            <p:cNvSpPr>
              <a:spLocks/>
            </p:cNvSpPr>
            <p:nvPr/>
          </p:nvSpPr>
          <p:spPr bwMode="auto">
            <a:xfrm>
              <a:off x="6523038" y="3920380"/>
              <a:ext cx="681037" cy="257175"/>
            </a:xfrm>
            <a:custGeom>
              <a:avLst/>
              <a:gdLst>
                <a:gd name="T0" fmla="*/ 859 w 859"/>
                <a:gd name="T1" fmla="*/ 325 h 325"/>
                <a:gd name="T2" fmla="*/ 859 w 859"/>
                <a:gd name="T3" fmla="*/ 0 h 325"/>
                <a:gd name="T4" fmla="*/ 441 w 859"/>
                <a:gd name="T5" fmla="*/ 0 h 325"/>
                <a:gd name="T6" fmla="*/ 441 w 859"/>
                <a:gd name="T7" fmla="*/ 325 h 325"/>
                <a:gd name="T8" fmla="*/ 0 w 859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9" h="325">
                  <a:moveTo>
                    <a:pt x="859" y="325"/>
                  </a:moveTo>
                  <a:lnTo>
                    <a:pt x="859" y="0"/>
                  </a:lnTo>
                  <a:lnTo>
                    <a:pt x="441" y="0"/>
                  </a:lnTo>
                  <a:lnTo>
                    <a:pt x="44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3" name="Freeform 123"/>
            <p:cNvSpPr>
              <a:spLocks/>
            </p:cNvSpPr>
            <p:nvPr/>
          </p:nvSpPr>
          <p:spPr bwMode="auto">
            <a:xfrm>
              <a:off x="7204075" y="3920380"/>
              <a:ext cx="644525" cy="257175"/>
            </a:xfrm>
            <a:custGeom>
              <a:avLst/>
              <a:gdLst>
                <a:gd name="T0" fmla="*/ 812 w 812"/>
                <a:gd name="T1" fmla="*/ 0 h 325"/>
                <a:gd name="T2" fmla="*/ 812 w 812"/>
                <a:gd name="T3" fmla="*/ 0 h 325"/>
                <a:gd name="T4" fmla="*/ 441 w 812"/>
                <a:gd name="T5" fmla="*/ 0 h 325"/>
                <a:gd name="T6" fmla="*/ 441 w 812"/>
                <a:gd name="T7" fmla="*/ 325 h 325"/>
                <a:gd name="T8" fmla="*/ 0 w 812"/>
                <a:gd name="T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2" h="325">
                  <a:moveTo>
                    <a:pt x="812" y="0"/>
                  </a:moveTo>
                  <a:lnTo>
                    <a:pt x="812" y="0"/>
                  </a:lnTo>
                  <a:lnTo>
                    <a:pt x="441" y="0"/>
                  </a:lnTo>
                  <a:lnTo>
                    <a:pt x="44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4" name="Freeform 124"/>
            <p:cNvSpPr>
              <a:spLocks/>
            </p:cNvSpPr>
            <p:nvPr/>
          </p:nvSpPr>
          <p:spPr bwMode="auto">
            <a:xfrm>
              <a:off x="1844675" y="4436318"/>
              <a:ext cx="1270000" cy="276225"/>
            </a:xfrm>
            <a:custGeom>
              <a:avLst/>
              <a:gdLst>
                <a:gd name="T0" fmla="*/ 1601 w 1601"/>
                <a:gd name="T1" fmla="*/ 349 h 349"/>
                <a:gd name="T2" fmla="*/ 1601 w 1601"/>
                <a:gd name="T3" fmla="*/ 0 h 349"/>
                <a:gd name="T4" fmla="*/ 743 w 1601"/>
                <a:gd name="T5" fmla="*/ 0 h 349"/>
                <a:gd name="T6" fmla="*/ 743 w 1601"/>
                <a:gd name="T7" fmla="*/ 349 h 349"/>
                <a:gd name="T8" fmla="*/ 0 w 1601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1" h="349">
                  <a:moveTo>
                    <a:pt x="1601" y="349"/>
                  </a:moveTo>
                  <a:lnTo>
                    <a:pt x="1601" y="0"/>
                  </a:lnTo>
                  <a:lnTo>
                    <a:pt x="743" y="0"/>
                  </a:lnTo>
                  <a:lnTo>
                    <a:pt x="743" y="349"/>
                  </a:lnTo>
                  <a:lnTo>
                    <a:pt x="0" y="34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5" name="Freeform 125"/>
            <p:cNvSpPr>
              <a:spLocks/>
            </p:cNvSpPr>
            <p:nvPr/>
          </p:nvSpPr>
          <p:spPr bwMode="auto">
            <a:xfrm>
              <a:off x="3114675" y="4436318"/>
              <a:ext cx="1381125" cy="276225"/>
            </a:xfrm>
            <a:custGeom>
              <a:avLst/>
              <a:gdLst>
                <a:gd name="T0" fmla="*/ 1741 w 1741"/>
                <a:gd name="T1" fmla="*/ 349 h 349"/>
                <a:gd name="T2" fmla="*/ 1741 w 1741"/>
                <a:gd name="T3" fmla="*/ 0 h 349"/>
                <a:gd name="T4" fmla="*/ 882 w 1741"/>
                <a:gd name="T5" fmla="*/ 0 h 349"/>
                <a:gd name="T6" fmla="*/ 882 w 1741"/>
                <a:gd name="T7" fmla="*/ 349 h 349"/>
                <a:gd name="T8" fmla="*/ 0 w 1741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1" h="349">
                  <a:moveTo>
                    <a:pt x="1741" y="349"/>
                  </a:moveTo>
                  <a:lnTo>
                    <a:pt x="1741" y="0"/>
                  </a:lnTo>
                  <a:lnTo>
                    <a:pt x="882" y="0"/>
                  </a:lnTo>
                  <a:lnTo>
                    <a:pt x="882" y="349"/>
                  </a:lnTo>
                  <a:lnTo>
                    <a:pt x="0" y="34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6" name="Freeform 126"/>
            <p:cNvSpPr>
              <a:spLocks/>
            </p:cNvSpPr>
            <p:nvPr/>
          </p:nvSpPr>
          <p:spPr bwMode="auto">
            <a:xfrm>
              <a:off x="4495800" y="4436318"/>
              <a:ext cx="1400175" cy="276225"/>
            </a:xfrm>
            <a:custGeom>
              <a:avLst/>
              <a:gdLst>
                <a:gd name="T0" fmla="*/ 1763 w 1763"/>
                <a:gd name="T1" fmla="*/ 349 h 349"/>
                <a:gd name="T2" fmla="*/ 1763 w 1763"/>
                <a:gd name="T3" fmla="*/ 0 h 349"/>
                <a:gd name="T4" fmla="*/ 882 w 1763"/>
                <a:gd name="T5" fmla="*/ 0 h 349"/>
                <a:gd name="T6" fmla="*/ 882 w 1763"/>
                <a:gd name="T7" fmla="*/ 349 h 349"/>
                <a:gd name="T8" fmla="*/ 0 w 1763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3" h="349">
                  <a:moveTo>
                    <a:pt x="1763" y="349"/>
                  </a:moveTo>
                  <a:lnTo>
                    <a:pt x="1763" y="0"/>
                  </a:lnTo>
                  <a:lnTo>
                    <a:pt x="882" y="0"/>
                  </a:lnTo>
                  <a:lnTo>
                    <a:pt x="882" y="349"/>
                  </a:lnTo>
                  <a:lnTo>
                    <a:pt x="0" y="34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7" name="Freeform 127"/>
            <p:cNvSpPr>
              <a:spLocks/>
            </p:cNvSpPr>
            <p:nvPr/>
          </p:nvSpPr>
          <p:spPr bwMode="auto">
            <a:xfrm>
              <a:off x="5895975" y="4436318"/>
              <a:ext cx="1381125" cy="276225"/>
            </a:xfrm>
            <a:custGeom>
              <a:avLst/>
              <a:gdLst>
                <a:gd name="T0" fmla="*/ 1741 w 1741"/>
                <a:gd name="T1" fmla="*/ 349 h 349"/>
                <a:gd name="T2" fmla="*/ 1741 w 1741"/>
                <a:gd name="T3" fmla="*/ 0 h 349"/>
                <a:gd name="T4" fmla="*/ 859 w 1741"/>
                <a:gd name="T5" fmla="*/ 0 h 349"/>
                <a:gd name="T6" fmla="*/ 859 w 1741"/>
                <a:gd name="T7" fmla="*/ 349 h 349"/>
                <a:gd name="T8" fmla="*/ 0 w 1741"/>
                <a:gd name="T9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1" h="349">
                  <a:moveTo>
                    <a:pt x="1741" y="349"/>
                  </a:moveTo>
                  <a:lnTo>
                    <a:pt x="1741" y="0"/>
                  </a:lnTo>
                  <a:lnTo>
                    <a:pt x="859" y="0"/>
                  </a:lnTo>
                  <a:lnTo>
                    <a:pt x="859" y="349"/>
                  </a:lnTo>
                  <a:lnTo>
                    <a:pt x="0" y="349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8" name="Line 128"/>
            <p:cNvSpPr>
              <a:spLocks noChangeShapeType="1"/>
            </p:cNvSpPr>
            <p:nvPr/>
          </p:nvSpPr>
          <p:spPr bwMode="auto">
            <a:xfrm flipH="1">
              <a:off x="7277100" y="4712543"/>
              <a:ext cx="571500" cy="158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9" name="Freeform 129"/>
            <p:cNvSpPr>
              <a:spLocks/>
            </p:cNvSpPr>
            <p:nvPr/>
          </p:nvSpPr>
          <p:spPr bwMode="auto">
            <a:xfrm>
              <a:off x="1844675" y="4969718"/>
              <a:ext cx="6003925" cy="258762"/>
            </a:xfrm>
            <a:custGeom>
              <a:avLst/>
              <a:gdLst>
                <a:gd name="T0" fmla="*/ 7565 w 7565"/>
                <a:gd name="T1" fmla="*/ 325 h 325"/>
                <a:gd name="T2" fmla="*/ 6846 w 7565"/>
                <a:gd name="T3" fmla="*/ 325 h 325"/>
                <a:gd name="T4" fmla="*/ 6846 w 7565"/>
                <a:gd name="T5" fmla="*/ 0 h 325"/>
                <a:gd name="T6" fmla="*/ 5105 w 7565"/>
                <a:gd name="T7" fmla="*/ 0 h 325"/>
                <a:gd name="T8" fmla="*/ 5105 w 7565"/>
                <a:gd name="T9" fmla="*/ 325 h 325"/>
                <a:gd name="T10" fmla="*/ 3342 w 7565"/>
                <a:gd name="T11" fmla="*/ 325 h 325"/>
                <a:gd name="T12" fmla="*/ 3342 w 7565"/>
                <a:gd name="T13" fmla="*/ 0 h 325"/>
                <a:gd name="T14" fmla="*/ 1601 w 7565"/>
                <a:gd name="T15" fmla="*/ 0 h 325"/>
                <a:gd name="T16" fmla="*/ 1601 w 7565"/>
                <a:gd name="T17" fmla="*/ 325 h 325"/>
                <a:gd name="T18" fmla="*/ 0 w 7565"/>
                <a:gd name="T19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65" h="325">
                  <a:moveTo>
                    <a:pt x="7565" y="325"/>
                  </a:moveTo>
                  <a:lnTo>
                    <a:pt x="6846" y="325"/>
                  </a:lnTo>
                  <a:lnTo>
                    <a:pt x="6846" y="0"/>
                  </a:lnTo>
                  <a:lnTo>
                    <a:pt x="5105" y="0"/>
                  </a:lnTo>
                  <a:lnTo>
                    <a:pt x="5105" y="325"/>
                  </a:lnTo>
                  <a:lnTo>
                    <a:pt x="3342" y="325"/>
                  </a:lnTo>
                  <a:lnTo>
                    <a:pt x="3342" y="0"/>
                  </a:lnTo>
                  <a:lnTo>
                    <a:pt x="1601" y="0"/>
                  </a:lnTo>
                  <a:lnTo>
                    <a:pt x="1601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1844675" y="5485655"/>
              <a:ext cx="6003925" cy="258763"/>
            </a:xfrm>
            <a:custGeom>
              <a:avLst/>
              <a:gdLst>
                <a:gd name="T0" fmla="*/ 7565 w 7565"/>
                <a:gd name="T1" fmla="*/ 325 h 325"/>
                <a:gd name="T2" fmla="*/ 6846 w 7565"/>
                <a:gd name="T3" fmla="*/ 325 h 325"/>
                <a:gd name="T4" fmla="*/ 6846 w 7565"/>
                <a:gd name="T5" fmla="*/ 0 h 325"/>
                <a:gd name="T6" fmla="*/ 3342 w 7565"/>
                <a:gd name="T7" fmla="*/ 0 h 325"/>
                <a:gd name="T8" fmla="*/ 3342 w 7565"/>
                <a:gd name="T9" fmla="*/ 325 h 325"/>
                <a:gd name="T10" fmla="*/ 0 w 7565"/>
                <a:gd name="T11" fmla="*/ 32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65" h="325">
                  <a:moveTo>
                    <a:pt x="7565" y="325"/>
                  </a:moveTo>
                  <a:lnTo>
                    <a:pt x="6846" y="325"/>
                  </a:lnTo>
                  <a:lnTo>
                    <a:pt x="6846" y="0"/>
                  </a:lnTo>
                  <a:lnTo>
                    <a:pt x="3342" y="0"/>
                  </a:lnTo>
                  <a:lnTo>
                    <a:pt x="3342" y="325"/>
                  </a:lnTo>
                  <a:lnTo>
                    <a:pt x="0" y="325"/>
                  </a:lnTo>
                </a:path>
              </a:pathLst>
            </a:custGeom>
            <a:noFill/>
            <a:ln w="28575" cmpd="sng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32" name="Rectangle 132"/>
            <p:cNvSpPr>
              <a:spLocks noChangeArrowheads="1"/>
            </p:cNvSpPr>
            <p:nvPr/>
          </p:nvSpPr>
          <p:spPr bwMode="auto">
            <a:xfrm>
              <a:off x="1471613" y="5509468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3" name="Rectangle 133"/>
            <p:cNvSpPr>
              <a:spLocks noChangeArrowheads="1"/>
            </p:cNvSpPr>
            <p:nvPr/>
          </p:nvSpPr>
          <p:spPr bwMode="auto">
            <a:xfrm>
              <a:off x="1597025" y="5592018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3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3197225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4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5" name="Rectangle 135"/>
            <p:cNvSpPr>
              <a:spLocks noChangeArrowheads="1"/>
            </p:cNvSpPr>
            <p:nvPr/>
          </p:nvSpPr>
          <p:spPr bwMode="auto">
            <a:xfrm>
              <a:off x="387985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6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6" name="Rectangle 136"/>
            <p:cNvSpPr>
              <a:spLocks noChangeArrowheads="1"/>
            </p:cNvSpPr>
            <p:nvPr/>
          </p:nvSpPr>
          <p:spPr bwMode="auto">
            <a:xfrm>
              <a:off x="457200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8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7" name="Rectangle 137"/>
            <p:cNvSpPr>
              <a:spLocks noChangeArrowheads="1"/>
            </p:cNvSpPr>
            <p:nvPr/>
          </p:nvSpPr>
          <p:spPr bwMode="auto">
            <a:xfrm>
              <a:off x="423545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7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8" name="Rectangle 138"/>
            <p:cNvSpPr>
              <a:spLocks noChangeArrowheads="1"/>
            </p:cNvSpPr>
            <p:nvPr/>
          </p:nvSpPr>
          <p:spPr bwMode="auto">
            <a:xfrm>
              <a:off x="5251450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10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5583238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11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6259513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13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1" name="Rectangle 141"/>
            <p:cNvSpPr>
              <a:spLocks noChangeArrowheads="1"/>
            </p:cNvSpPr>
            <p:nvPr/>
          </p:nvSpPr>
          <p:spPr bwMode="auto">
            <a:xfrm>
              <a:off x="6951663" y="5987305"/>
              <a:ext cx="165100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15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2" name="Rectangle 142"/>
            <p:cNvSpPr>
              <a:spLocks noChangeArrowheads="1"/>
            </p:cNvSpPr>
            <p:nvPr/>
          </p:nvSpPr>
          <p:spPr bwMode="auto">
            <a:xfrm>
              <a:off x="7658100" y="5987305"/>
              <a:ext cx="12382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1098550" y="1049090"/>
            <a:ext cx="6786563" cy="1947862"/>
            <a:chOff x="1098550" y="1007318"/>
            <a:chExt cx="6786563" cy="1947862"/>
          </a:xfrm>
        </p:grpSpPr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4570413" y="1358155"/>
              <a:ext cx="184150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2046288" y="1227980"/>
              <a:ext cx="590550" cy="939800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2111375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2455863" y="137720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4" name="Line 24"/>
            <p:cNvSpPr>
              <a:spLocks noChangeShapeType="1"/>
            </p:cNvSpPr>
            <p:nvPr/>
          </p:nvSpPr>
          <p:spPr bwMode="auto">
            <a:xfrm flipH="1">
              <a:off x="2470150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2449513" y="18486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3114675" y="1227980"/>
              <a:ext cx="588963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098550" y="1834405"/>
              <a:ext cx="4349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Clock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3168650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3513138" y="137720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0" name="Line 30"/>
            <p:cNvSpPr>
              <a:spLocks noChangeShapeType="1"/>
            </p:cNvSpPr>
            <p:nvPr/>
          </p:nvSpPr>
          <p:spPr bwMode="auto">
            <a:xfrm flipH="1">
              <a:off x="3519488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5048250" y="1227980"/>
              <a:ext cx="590550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506788" y="1848693"/>
              <a:ext cx="160337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3" name="Rectangle 33"/>
            <p:cNvSpPr>
              <a:spLocks noChangeArrowheads="1"/>
            </p:cNvSpPr>
            <p:nvPr/>
          </p:nvSpPr>
          <p:spPr bwMode="auto">
            <a:xfrm>
              <a:off x="5106988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5451475" y="137720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H="1">
              <a:off x="5454650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>
              <a:off x="1585913" y="1467693"/>
              <a:ext cx="4603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3114675" y="1874093"/>
              <a:ext cx="111125" cy="128587"/>
            </a:xfrm>
            <a:custGeom>
              <a:avLst/>
              <a:gdLst>
                <a:gd name="T0" fmla="*/ 0 w 140"/>
                <a:gd name="T1" fmla="*/ 163 h 163"/>
                <a:gd name="T2" fmla="*/ 140 w 140"/>
                <a:gd name="T3" fmla="*/ 93 h 163"/>
                <a:gd name="T4" fmla="*/ 0 w 140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163">
                  <a:moveTo>
                    <a:pt x="0" y="163"/>
                  </a:moveTo>
                  <a:lnTo>
                    <a:pt x="140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5048250" y="1874093"/>
              <a:ext cx="111125" cy="128587"/>
            </a:xfrm>
            <a:custGeom>
              <a:avLst/>
              <a:gdLst>
                <a:gd name="T0" fmla="*/ 0 w 139"/>
                <a:gd name="T1" fmla="*/ 163 h 163"/>
                <a:gd name="T2" fmla="*/ 139 w 139"/>
                <a:gd name="T3" fmla="*/ 93 h 163"/>
                <a:gd name="T4" fmla="*/ 0 w 139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63">
                  <a:moveTo>
                    <a:pt x="0" y="163"/>
                  </a:moveTo>
                  <a:lnTo>
                    <a:pt x="139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046288" y="1874093"/>
              <a:ext cx="128587" cy="128587"/>
            </a:xfrm>
            <a:custGeom>
              <a:avLst/>
              <a:gdLst>
                <a:gd name="T0" fmla="*/ 0 w 163"/>
                <a:gd name="T1" fmla="*/ 163 h 163"/>
                <a:gd name="T2" fmla="*/ 163 w 163"/>
                <a:gd name="T3" fmla="*/ 93 h 163"/>
                <a:gd name="T4" fmla="*/ 0 w 163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3" h="163">
                  <a:moveTo>
                    <a:pt x="0" y="163"/>
                  </a:moveTo>
                  <a:lnTo>
                    <a:pt x="163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1585913" y="1947118"/>
              <a:ext cx="4603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89113" y="1910605"/>
              <a:ext cx="55562" cy="55563"/>
            </a:xfrm>
            <a:custGeom>
              <a:avLst/>
              <a:gdLst>
                <a:gd name="T0" fmla="*/ 0 w 69"/>
                <a:gd name="T1" fmla="*/ 26 h 69"/>
                <a:gd name="T2" fmla="*/ 0 w 69"/>
                <a:gd name="T3" fmla="*/ 23 h 69"/>
                <a:gd name="T4" fmla="*/ 1 w 69"/>
                <a:gd name="T5" fmla="*/ 18 h 69"/>
                <a:gd name="T6" fmla="*/ 3 w 69"/>
                <a:gd name="T7" fmla="*/ 15 h 69"/>
                <a:gd name="T8" fmla="*/ 5 w 69"/>
                <a:gd name="T9" fmla="*/ 11 h 69"/>
                <a:gd name="T10" fmla="*/ 8 w 69"/>
                <a:gd name="T11" fmla="*/ 9 h 69"/>
                <a:gd name="T12" fmla="*/ 11 w 69"/>
                <a:gd name="T13" fmla="*/ 5 h 69"/>
                <a:gd name="T14" fmla="*/ 15 w 69"/>
                <a:gd name="T15" fmla="*/ 3 h 69"/>
                <a:gd name="T16" fmla="*/ 18 w 69"/>
                <a:gd name="T17" fmla="*/ 2 h 69"/>
                <a:gd name="T18" fmla="*/ 22 w 69"/>
                <a:gd name="T19" fmla="*/ 1 h 69"/>
                <a:gd name="T20" fmla="*/ 26 w 69"/>
                <a:gd name="T21" fmla="*/ 1 h 69"/>
                <a:gd name="T22" fmla="*/ 41 w 69"/>
                <a:gd name="T23" fmla="*/ 0 h 69"/>
                <a:gd name="T24" fmla="*/ 45 w 69"/>
                <a:gd name="T25" fmla="*/ 1 h 69"/>
                <a:gd name="T26" fmla="*/ 50 w 69"/>
                <a:gd name="T27" fmla="*/ 2 h 69"/>
                <a:gd name="T28" fmla="*/ 53 w 69"/>
                <a:gd name="T29" fmla="*/ 3 h 69"/>
                <a:gd name="T30" fmla="*/ 56 w 69"/>
                <a:gd name="T31" fmla="*/ 5 h 69"/>
                <a:gd name="T32" fmla="*/ 60 w 69"/>
                <a:gd name="T33" fmla="*/ 8 h 69"/>
                <a:gd name="T34" fmla="*/ 62 w 69"/>
                <a:gd name="T35" fmla="*/ 10 h 69"/>
                <a:gd name="T36" fmla="*/ 65 w 69"/>
                <a:gd name="T37" fmla="*/ 14 h 69"/>
                <a:gd name="T38" fmla="*/ 67 w 69"/>
                <a:gd name="T39" fmla="*/ 17 h 69"/>
                <a:gd name="T40" fmla="*/ 68 w 69"/>
                <a:gd name="T41" fmla="*/ 22 h 69"/>
                <a:gd name="T42" fmla="*/ 69 w 69"/>
                <a:gd name="T43" fmla="*/ 25 h 69"/>
                <a:gd name="T44" fmla="*/ 69 w 69"/>
                <a:gd name="T45" fmla="*/ 29 h 69"/>
                <a:gd name="T46" fmla="*/ 69 w 69"/>
                <a:gd name="T47" fmla="*/ 45 h 69"/>
                <a:gd name="T48" fmla="*/ 68 w 69"/>
                <a:gd name="T49" fmla="*/ 48 h 69"/>
                <a:gd name="T50" fmla="*/ 67 w 69"/>
                <a:gd name="T51" fmla="*/ 53 h 69"/>
                <a:gd name="T52" fmla="*/ 65 w 69"/>
                <a:gd name="T53" fmla="*/ 56 h 69"/>
                <a:gd name="T54" fmla="*/ 62 w 69"/>
                <a:gd name="T55" fmla="*/ 60 h 69"/>
                <a:gd name="T56" fmla="*/ 60 w 69"/>
                <a:gd name="T57" fmla="*/ 62 h 69"/>
                <a:gd name="T58" fmla="*/ 56 w 69"/>
                <a:gd name="T59" fmla="*/ 65 h 69"/>
                <a:gd name="T60" fmla="*/ 53 w 69"/>
                <a:gd name="T61" fmla="*/ 67 h 69"/>
                <a:gd name="T62" fmla="*/ 50 w 69"/>
                <a:gd name="T63" fmla="*/ 68 h 69"/>
                <a:gd name="T64" fmla="*/ 45 w 69"/>
                <a:gd name="T65" fmla="*/ 69 h 69"/>
                <a:gd name="T66" fmla="*/ 41 w 69"/>
                <a:gd name="T67" fmla="*/ 69 h 69"/>
                <a:gd name="T68" fmla="*/ 41 w 69"/>
                <a:gd name="T69" fmla="*/ 69 h 69"/>
                <a:gd name="T70" fmla="*/ 41 w 69"/>
                <a:gd name="T71" fmla="*/ 69 h 69"/>
                <a:gd name="T72" fmla="*/ 41 w 69"/>
                <a:gd name="T73" fmla="*/ 69 h 69"/>
                <a:gd name="T74" fmla="*/ 41 w 69"/>
                <a:gd name="T75" fmla="*/ 69 h 69"/>
                <a:gd name="T76" fmla="*/ 41 w 69"/>
                <a:gd name="T77" fmla="*/ 69 h 69"/>
                <a:gd name="T78" fmla="*/ 41 w 69"/>
                <a:gd name="T79" fmla="*/ 69 h 69"/>
                <a:gd name="T80" fmla="*/ 41 w 69"/>
                <a:gd name="T81" fmla="*/ 69 h 69"/>
                <a:gd name="T82" fmla="*/ 41 w 69"/>
                <a:gd name="T83" fmla="*/ 69 h 69"/>
                <a:gd name="T84" fmla="*/ 41 w 69"/>
                <a:gd name="T85" fmla="*/ 69 h 69"/>
                <a:gd name="T86" fmla="*/ 41 w 69"/>
                <a:gd name="T87" fmla="*/ 69 h 69"/>
                <a:gd name="T88" fmla="*/ 41 w 69"/>
                <a:gd name="T89" fmla="*/ 69 h 69"/>
                <a:gd name="T90" fmla="*/ 26 w 69"/>
                <a:gd name="T91" fmla="*/ 69 h 69"/>
                <a:gd name="T92" fmla="*/ 22 w 69"/>
                <a:gd name="T93" fmla="*/ 69 h 69"/>
                <a:gd name="T94" fmla="*/ 18 w 69"/>
                <a:gd name="T95" fmla="*/ 68 h 69"/>
                <a:gd name="T96" fmla="*/ 15 w 69"/>
                <a:gd name="T97" fmla="*/ 67 h 69"/>
                <a:gd name="T98" fmla="*/ 11 w 69"/>
                <a:gd name="T99" fmla="*/ 65 h 69"/>
                <a:gd name="T100" fmla="*/ 8 w 69"/>
                <a:gd name="T101" fmla="*/ 61 h 69"/>
                <a:gd name="T102" fmla="*/ 5 w 69"/>
                <a:gd name="T103" fmla="*/ 59 h 69"/>
                <a:gd name="T104" fmla="*/ 3 w 69"/>
                <a:gd name="T105" fmla="*/ 55 h 69"/>
                <a:gd name="T106" fmla="*/ 1 w 69"/>
                <a:gd name="T107" fmla="*/ 52 h 69"/>
                <a:gd name="T108" fmla="*/ 0 w 69"/>
                <a:gd name="T109" fmla="*/ 47 h 69"/>
                <a:gd name="T110" fmla="*/ 0 w 69"/>
                <a:gd name="T111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69">
                  <a:moveTo>
                    <a:pt x="0" y="41"/>
                  </a:moveTo>
                  <a:lnTo>
                    <a:pt x="0" y="29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0"/>
                  </a:lnTo>
                  <a:lnTo>
                    <a:pt x="1" y="18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2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5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41" y="0"/>
                  </a:lnTo>
                  <a:lnTo>
                    <a:pt x="43" y="1"/>
                  </a:lnTo>
                  <a:lnTo>
                    <a:pt x="44" y="1"/>
                  </a:lnTo>
                  <a:lnTo>
                    <a:pt x="45" y="1"/>
                  </a:lnTo>
                  <a:lnTo>
                    <a:pt x="47" y="1"/>
                  </a:lnTo>
                  <a:lnTo>
                    <a:pt x="48" y="1"/>
                  </a:lnTo>
                  <a:lnTo>
                    <a:pt x="50" y="2"/>
                  </a:lnTo>
                  <a:lnTo>
                    <a:pt x="51" y="2"/>
                  </a:lnTo>
                  <a:lnTo>
                    <a:pt x="52" y="2"/>
                  </a:lnTo>
                  <a:lnTo>
                    <a:pt x="53" y="3"/>
                  </a:lnTo>
                  <a:lnTo>
                    <a:pt x="54" y="3"/>
                  </a:lnTo>
                  <a:lnTo>
                    <a:pt x="55" y="4"/>
                  </a:lnTo>
                  <a:lnTo>
                    <a:pt x="56" y="5"/>
                  </a:lnTo>
                  <a:lnTo>
                    <a:pt x="58" y="5"/>
                  </a:lnTo>
                  <a:lnTo>
                    <a:pt x="59" y="7"/>
                  </a:lnTo>
                  <a:lnTo>
                    <a:pt x="60" y="8"/>
                  </a:lnTo>
                  <a:lnTo>
                    <a:pt x="61" y="9"/>
                  </a:lnTo>
                  <a:lnTo>
                    <a:pt x="62" y="9"/>
                  </a:lnTo>
                  <a:lnTo>
                    <a:pt x="62" y="10"/>
                  </a:lnTo>
                  <a:lnTo>
                    <a:pt x="63" y="11"/>
                  </a:lnTo>
                  <a:lnTo>
                    <a:pt x="65" y="12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7" y="16"/>
                  </a:lnTo>
                  <a:lnTo>
                    <a:pt x="67" y="17"/>
                  </a:lnTo>
                  <a:lnTo>
                    <a:pt x="67" y="18"/>
                  </a:lnTo>
                  <a:lnTo>
                    <a:pt x="68" y="20"/>
                  </a:lnTo>
                  <a:lnTo>
                    <a:pt x="68" y="22"/>
                  </a:lnTo>
                  <a:lnTo>
                    <a:pt x="68" y="23"/>
                  </a:lnTo>
                  <a:lnTo>
                    <a:pt x="69" y="24"/>
                  </a:lnTo>
                  <a:lnTo>
                    <a:pt x="69" y="25"/>
                  </a:lnTo>
                  <a:lnTo>
                    <a:pt x="69" y="26"/>
                  </a:lnTo>
                  <a:lnTo>
                    <a:pt x="69" y="29"/>
                  </a:lnTo>
                  <a:lnTo>
                    <a:pt x="69" y="29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5"/>
                  </a:lnTo>
                  <a:lnTo>
                    <a:pt x="69" y="46"/>
                  </a:lnTo>
                  <a:lnTo>
                    <a:pt x="68" y="47"/>
                  </a:lnTo>
                  <a:lnTo>
                    <a:pt x="68" y="48"/>
                  </a:lnTo>
                  <a:lnTo>
                    <a:pt x="68" y="49"/>
                  </a:lnTo>
                  <a:lnTo>
                    <a:pt x="67" y="52"/>
                  </a:lnTo>
                  <a:lnTo>
                    <a:pt x="67" y="53"/>
                  </a:lnTo>
                  <a:lnTo>
                    <a:pt x="67" y="54"/>
                  </a:lnTo>
                  <a:lnTo>
                    <a:pt x="66" y="55"/>
                  </a:lnTo>
                  <a:lnTo>
                    <a:pt x="65" y="56"/>
                  </a:lnTo>
                  <a:lnTo>
                    <a:pt x="65" y="58"/>
                  </a:lnTo>
                  <a:lnTo>
                    <a:pt x="63" y="59"/>
                  </a:lnTo>
                  <a:lnTo>
                    <a:pt x="62" y="60"/>
                  </a:lnTo>
                  <a:lnTo>
                    <a:pt x="62" y="61"/>
                  </a:lnTo>
                  <a:lnTo>
                    <a:pt x="61" y="61"/>
                  </a:lnTo>
                  <a:lnTo>
                    <a:pt x="60" y="62"/>
                  </a:lnTo>
                  <a:lnTo>
                    <a:pt x="59" y="63"/>
                  </a:lnTo>
                  <a:lnTo>
                    <a:pt x="58" y="65"/>
                  </a:lnTo>
                  <a:lnTo>
                    <a:pt x="56" y="65"/>
                  </a:lnTo>
                  <a:lnTo>
                    <a:pt x="55" y="66"/>
                  </a:lnTo>
                  <a:lnTo>
                    <a:pt x="54" y="67"/>
                  </a:lnTo>
                  <a:lnTo>
                    <a:pt x="53" y="67"/>
                  </a:lnTo>
                  <a:lnTo>
                    <a:pt x="52" y="68"/>
                  </a:lnTo>
                  <a:lnTo>
                    <a:pt x="51" y="68"/>
                  </a:lnTo>
                  <a:lnTo>
                    <a:pt x="50" y="68"/>
                  </a:lnTo>
                  <a:lnTo>
                    <a:pt x="48" y="69"/>
                  </a:lnTo>
                  <a:lnTo>
                    <a:pt x="47" y="69"/>
                  </a:lnTo>
                  <a:lnTo>
                    <a:pt x="45" y="69"/>
                  </a:lnTo>
                  <a:lnTo>
                    <a:pt x="44" y="69"/>
                  </a:lnTo>
                  <a:lnTo>
                    <a:pt x="43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41" y="69"/>
                  </a:lnTo>
                  <a:lnTo>
                    <a:pt x="27" y="69"/>
                  </a:lnTo>
                  <a:lnTo>
                    <a:pt x="26" y="69"/>
                  </a:lnTo>
                  <a:lnTo>
                    <a:pt x="25" y="69"/>
                  </a:lnTo>
                  <a:lnTo>
                    <a:pt x="23" y="69"/>
                  </a:lnTo>
                  <a:lnTo>
                    <a:pt x="22" y="69"/>
                  </a:lnTo>
                  <a:lnTo>
                    <a:pt x="21" y="69"/>
                  </a:lnTo>
                  <a:lnTo>
                    <a:pt x="19" y="68"/>
                  </a:lnTo>
                  <a:lnTo>
                    <a:pt x="18" y="68"/>
                  </a:lnTo>
                  <a:lnTo>
                    <a:pt x="17" y="68"/>
                  </a:lnTo>
                  <a:lnTo>
                    <a:pt x="16" y="67"/>
                  </a:lnTo>
                  <a:lnTo>
                    <a:pt x="15" y="67"/>
                  </a:lnTo>
                  <a:lnTo>
                    <a:pt x="14" y="66"/>
                  </a:lnTo>
                  <a:lnTo>
                    <a:pt x="12" y="65"/>
                  </a:lnTo>
                  <a:lnTo>
                    <a:pt x="11" y="65"/>
                  </a:lnTo>
                  <a:lnTo>
                    <a:pt x="10" y="63"/>
                  </a:lnTo>
                  <a:lnTo>
                    <a:pt x="9" y="62"/>
                  </a:lnTo>
                  <a:lnTo>
                    <a:pt x="8" y="61"/>
                  </a:lnTo>
                  <a:lnTo>
                    <a:pt x="7" y="61"/>
                  </a:lnTo>
                  <a:lnTo>
                    <a:pt x="5" y="60"/>
                  </a:lnTo>
                  <a:lnTo>
                    <a:pt x="5" y="59"/>
                  </a:lnTo>
                  <a:lnTo>
                    <a:pt x="4" y="58"/>
                  </a:lnTo>
                  <a:lnTo>
                    <a:pt x="3" y="56"/>
                  </a:lnTo>
                  <a:lnTo>
                    <a:pt x="3" y="55"/>
                  </a:lnTo>
                  <a:lnTo>
                    <a:pt x="2" y="54"/>
                  </a:lnTo>
                  <a:lnTo>
                    <a:pt x="2" y="53"/>
                  </a:lnTo>
                  <a:lnTo>
                    <a:pt x="1" y="52"/>
                  </a:lnTo>
                  <a:lnTo>
                    <a:pt x="1" y="49"/>
                  </a:lnTo>
                  <a:lnTo>
                    <a:pt x="1" y="48"/>
                  </a:lnTo>
                  <a:lnTo>
                    <a:pt x="0" y="47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5445125" y="1848693"/>
              <a:ext cx="160338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1412875" y="1369268"/>
              <a:ext cx="123825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2786063" y="1535955"/>
              <a:ext cx="160337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2911475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0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3867150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7" name="Rectangle 47"/>
            <p:cNvSpPr>
              <a:spLocks noChangeArrowheads="1"/>
            </p:cNvSpPr>
            <p:nvPr/>
          </p:nvSpPr>
          <p:spPr bwMode="auto">
            <a:xfrm>
              <a:off x="3994150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1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8" name="Rectangle 48"/>
            <p:cNvSpPr>
              <a:spLocks noChangeArrowheads="1"/>
            </p:cNvSpPr>
            <p:nvPr/>
          </p:nvSpPr>
          <p:spPr bwMode="auto">
            <a:xfrm>
              <a:off x="5743575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49" name="Rectangle 49"/>
            <p:cNvSpPr>
              <a:spLocks noChangeArrowheads="1"/>
            </p:cNvSpPr>
            <p:nvPr/>
          </p:nvSpPr>
          <p:spPr bwMode="auto">
            <a:xfrm>
              <a:off x="5868988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2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4262438" y="2726580"/>
              <a:ext cx="8794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(</a:t>
              </a:r>
              <a:r>
                <a:rPr lang="en-US" altLang="zh-TW" sz="1500">
                  <a:solidFill>
                    <a:srgbClr val="000000"/>
                  </a:solidFill>
                  <a:latin typeface="Helvetica" panose="020B0604020202020204" pitchFamily="34" charset="0"/>
                  <a:ea typeface="新細明體" panose="02020500000000000000" pitchFamily="18" charset="-120"/>
                </a:rPr>
                <a:t>a) Circuit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>
              <a:off x="6927850" y="1227980"/>
              <a:ext cx="588963" cy="939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0" name="Rectangle 70"/>
            <p:cNvSpPr>
              <a:spLocks noChangeArrowheads="1"/>
            </p:cNvSpPr>
            <p:nvPr/>
          </p:nvSpPr>
          <p:spPr bwMode="auto">
            <a:xfrm>
              <a:off x="6986588" y="1383555"/>
              <a:ext cx="142875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T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1" name="Rectangle 71"/>
            <p:cNvSpPr>
              <a:spLocks noChangeArrowheads="1"/>
            </p:cNvSpPr>
            <p:nvPr/>
          </p:nvSpPr>
          <p:spPr bwMode="auto">
            <a:xfrm>
              <a:off x="7331075" y="137720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72" name="Line 72"/>
            <p:cNvSpPr>
              <a:spLocks noChangeShapeType="1"/>
            </p:cNvSpPr>
            <p:nvPr/>
          </p:nvSpPr>
          <p:spPr bwMode="auto">
            <a:xfrm flipH="1">
              <a:off x="7332663" y="1835993"/>
              <a:ext cx="9207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6927850" y="1874093"/>
              <a:ext cx="109538" cy="128587"/>
            </a:xfrm>
            <a:custGeom>
              <a:avLst/>
              <a:gdLst>
                <a:gd name="T0" fmla="*/ 0 w 139"/>
                <a:gd name="T1" fmla="*/ 163 h 163"/>
                <a:gd name="T2" fmla="*/ 139 w 139"/>
                <a:gd name="T3" fmla="*/ 93 h 163"/>
                <a:gd name="T4" fmla="*/ 0 w 139"/>
                <a:gd name="T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163">
                  <a:moveTo>
                    <a:pt x="0" y="163"/>
                  </a:moveTo>
                  <a:lnTo>
                    <a:pt x="139" y="93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4" name="Line 74"/>
            <p:cNvSpPr>
              <a:spLocks noChangeShapeType="1"/>
            </p:cNvSpPr>
            <p:nvPr/>
          </p:nvSpPr>
          <p:spPr bwMode="auto">
            <a:xfrm flipH="1">
              <a:off x="4054475" y="1227980"/>
              <a:ext cx="111125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5" name="Line 75"/>
            <p:cNvSpPr>
              <a:spLocks noChangeShapeType="1"/>
            </p:cNvSpPr>
            <p:nvPr/>
          </p:nvSpPr>
          <p:spPr bwMode="auto">
            <a:xfrm flipH="1">
              <a:off x="4054475" y="1467693"/>
              <a:ext cx="11112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6" name="Line 76"/>
            <p:cNvSpPr>
              <a:spLocks noChangeShapeType="1"/>
            </p:cNvSpPr>
            <p:nvPr/>
          </p:nvSpPr>
          <p:spPr bwMode="auto">
            <a:xfrm flipH="1">
              <a:off x="6467475" y="1358155"/>
              <a:ext cx="165100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7" name="Line 77"/>
            <p:cNvSpPr>
              <a:spLocks noChangeShapeType="1"/>
            </p:cNvSpPr>
            <p:nvPr/>
          </p:nvSpPr>
          <p:spPr bwMode="auto">
            <a:xfrm flipH="1">
              <a:off x="5932488" y="1227980"/>
              <a:ext cx="111125" cy="1588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8" name="Line 78"/>
            <p:cNvSpPr>
              <a:spLocks noChangeShapeType="1"/>
            </p:cNvSpPr>
            <p:nvPr/>
          </p:nvSpPr>
          <p:spPr bwMode="auto">
            <a:xfrm flipH="1">
              <a:off x="5932488" y="1467693"/>
              <a:ext cx="111125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9" name="Line 79"/>
            <p:cNvSpPr>
              <a:spLocks noChangeShapeType="1"/>
            </p:cNvSpPr>
            <p:nvPr/>
          </p:nvSpPr>
          <p:spPr bwMode="auto">
            <a:xfrm>
              <a:off x="3703638" y="1467693"/>
              <a:ext cx="350837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0" name="Line 80"/>
            <p:cNvSpPr>
              <a:spLocks noChangeShapeType="1"/>
            </p:cNvSpPr>
            <p:nvPr/>
          </p:nvSpPr>
          <p:spPr bwMode="auto">
            <a:xfrm flipH="1">
              <a:off x="2636838" y="1467693"/>
              <a:ext cx="477837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1" name="Line 81"/>
            <p:cNvSpPr>
              <a:spLocks noChangeShapeType="1"/>
            </p:cNvSpPr>
            <p:nvPr/>
          </p:nvSpPr>
          <p:spPr bwMode="auto">
            <a:xfrm flipH="1">
              <a:off x="5638800" y="1467693"/>
              <a:ext cx="293688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2874963" y="1947118"/>
              <a:ext cx="239712" cy="460375"/>
            </a:xfrm>
            <a:custGeom>
              <a:avLst/>
              <a:gdLst>
                <a:gd name="T0" fmla="*/ 0 w 301"/>
                <a:gd name="T1" fmla="*/ 580 h 580"/>
                <a:gd name="T2" fmla="*/ 0 w 301"/>
                <a:gd name="T3" fmla="*/ 0 h 580"/>
                <a:gd name="T4" fmla="*/ 301 w 301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580">
                  <a:moveTo>
                    <a:pt x="0" y="580"/>
                  </a:moveTo>
                  <a:lnTo>
                    <a:pt x="0" y="0"/>
                  </a:lnTo>
                  <a:lnTo>
                    <a:pt x="301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4810125" y="1947118"/>
              <a:ext cx="238125" cy="460375"/>
            </a:xfrm>
            <a:custGeom>
              <a:avLst/>
              <a:gdLst>
                <a:gd name="T0" fmla="*/ 0 w 302"/>
                <a:gd name="T1" fmla="*/ 580 h 580"/>
                <a:gd name="T2" fmla="*/ 0 w 302"/>
                <a:gd name="T3" fmla="*/ 0 h 580"/>
                <a:gd name="T4" fmla="*/ 302 w 302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580">
                  <a:moveTo>
                    <a:pt x="0" y="580"/>
                  </a:moveTo>
                  <a:lnTo>
                    <a:pt x="0" y="0"/>
                  </a:lnTo>
                  <a:lnTo>
                    <a:pt x="30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6688138" y="1947118"/>
              <a:ext cx="239712" cy="460375"/>
            </a:xfrm>
            <a:custGeom>
              <a:avLst/>
              <a:gdLst>
                <a:gd name="T0" fmla="*/ 0 w 302"/>
                <a:gd name="T1" fmla="*/ 580 h 580"/>
                <a:gd name="T2" fmla="*/ 0 w 302"/>
                <a:gd name="T3" fmla="*/ 0 h 580"/>
                <a:gd name="T4" fmla="*/ 302 w 302"/>
                <a:gd name="T5" fmla="*/ 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580">
                  <a:moveTo>
                    <a:pt x="0" y="580"/>
                  </a:moveTo>
                  <a:lnTo>
                    <a:pt x="0" y="0"/>
                  </a:lnTo>
                  <a:lnTo>
                    <a:pt x="302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1825625" y="1947118"/>
              <a:ext cx="4862513" cy="460375"/>
            </a:xfrm>
            <a:custGeom>
              <a:avLst/>
              <a:gdLst>
                <a:gd name="T0" fmla="*/ 0 w 6126"/>
                <a:gd name="T1" fmla="*/ 0 h 580"/>
                <a:gd name="T2" fmla="*/ 0 w 6126"/>
                <a:gd name="T3" fmla="*/ 580 h 580"/>
                <a:gd name="T4" fmla="*/ 6126 w 6126"/>
                <a:gd name="T5" fmla="*/ 580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26" h="580">
                  <a:moveTo>
                    <a:pt x="0" y="0"/>
                  </a:moveTo>
                  <a:lnTo>
                    <a:pt x="0" y="580"/>
                  </a:lnTo>
                  <a:lnTo>
                    <a:pt x="6126" y="58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2874963" y="1007318"/>
              <a:ext cx="1179512" cy="460375"/>
            </a:xfrm>
            <a:custGeom>
              <a:avLst/>
              <a:gdLst>
                <a:gd name="T0" fmla="*/ 1485 w 1485"/>
                <a:gd name="T1" fmla="*/ 279 h 581"/>
                <a:gd name="T2" fmla="*/ 1322 w 1485"/>
                <a:gd name="T3" fmla="*/ 279 h 581"/>
                <a:gd name="T4" fmla="*/ 1322 w 1485"/>
                <a:gd name="T5" fmla="*/ 0 h 581"/>
                <a:gd name="T6" fmla="*/ 0 w 1485"/>
                <a:gd name="T7" fmla="*/ 0 h 581"/>
                <a:gd name="T8" fmla="*/ 0 w 1485"/>
                <a:gd name="T9" fmla="*/ 58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5" h="581">
                  <a:moveTo>
                    <a:pt x="1485" y="279"/>
                  </a:moveTo>
                  <a:lnTo>
                    <a:pt x="1322" y="279"/>
                  </a:lnTo>
                  <a:lnTo>
                    <a:pt x="1322" y="0"/>
                  </a:lnTo>
                  <a:lnTo>
                    <a:pt x="0" y="0"/>
                  </a:lnTo>
                  <a:lnTo>
                    <a:pt x="0" y="58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4754563" y="1007318"/>
              <a:ext cx="1177925" cy="350837"/>
            </a:xfrm>
            <a:custGeom>
              <a:avLst/>
              <a:gdLst>
                <a:gd name="T0" fmla="*/ 1485 w 1485"/>
                <a:gd name="T1" fmla="*/ 279 h 441"/>
                <a:gd name="T2" fmla="*/ 1322 w 1485"/>
                <a:gd name="T3" fmla="*/ 279 h 441"/>
                <a:gd name="T4" fmla="*/ 1322 w 1485"/>
                <a:gd name="T5" fmla="*/ 0 h 441"/>
                <a:gd name="T6" fmla="*/ 69 w 1485"/>
                <a:gd name="T7" fmla="*/ 0 h 441"/>
                <a:gd name="T8" fmla="*/ 69 w 1485"/>
                <a:gd name="T9" fmla="*/ 441 h 441"/>
                <a:gd name="T10" fmla="*/ 0 w 1485"/>
                <a:gd name="T11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85" h="441">
                  <a:moveTo>
                    <a:pt x="1485" y="279"/>
                  </a:moveTo>
                  <a:lnTo>
                    <a:pt x="1322" y="279"/>
                  </a:lnTo>
                  <a:lnTo>
                    <a:pt x="1322" y="0"/>
                  </a:lnTo>
                  <a:lnTo>
                    <a:pt x="69" y="0"/>
                  </a:lnTo>
                  <a:lnTo>
                    <a:pt x="69" y="441"/>
                  </a:lnTo>
                  <a:lnTo>
                    <a:pt x="0" y="441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6632575" y="1358155"/>
              <a:ext cx="295275" cy="109538"/>
            </a:xfrm>
            <a:custGeom>
              <a:avLst/>
              <a:gdLst>
                <a:gd name="T0" fmla="*/ 372 w 372"/>
                <a:gd name="T1" fmla="*/ 140 h 140"/>
                <a:gd name="T2" fmla="*/ 70 w 372"/>
                <a:gd name="T3" fmla="*/ 140 h 140"/>
                <a:gd name="T4" fmla="*/ 70 w 372"/>
                <a:gd name="T5" fmla="*/ 0 h 140"/>
                <a:gd name="T6" fmla="*/ 0 w 372"/>
                <a:gd name="T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2" h="140">
                  <a:moveTo>
                    <a:pt x="372" y="140"/>
                  </a:moveTo>
                  <a:lnTo>
                    <a:pt x="70" y="140"/>
                  </a:lnTo>
                  <a:lnTo>
                    <a:pt x="70" y="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4810125" y="1358155"/>
              <a:ext cx="238125" cy="109538"/>
            </a:xfrm>
            <a:custGeom>
              <a:avLst/>
              <a:gdLst>
                <a:gd name="T0" fmla="*/ 302 w 302"/>
                <a:gd name="T1" fmla="*/ 140 h 140"/>
                <a:gd name="T2" fmla="*/ 0 w 302"/>
                <a:gd name="T3" fmla="*/ 140 h 140"/>
                <a:gd name="T4" fmla="*/ 0 w 302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2" h="140">
                  <a:moveTo>
                    <a:pt x="302" y="140"/>
                  </a:moveTo>
                  <a:lnTo>
                    <a:pt x="0" y="140"/>
                  </a:lnTo>
                  <a:lnTo>
                    <a:pt x="0" y="0"/>
                  </a:lnTo>
                </a:path>
              </a:pathLst>
            </a:custGeom>
            <a:noFill/>
            <a:ln w="17463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2857500" y="1450230"/>
              <a:ext cx="36513" cy="36513"/>
            </a:xfrm>
            <a:custGeom>
              <a:avLst/>
              <a:gdLst>
                <a:gd name="T0" fmla="*/ 0 w 46"/>
                <a:gd name="T1" fmla="*/ 27 h 47"/>
                <a:gd name="T2" fmla="*/ 0 w 46"/>
                <a:gd name="T3" fmla="*/ 24 h 47"/>
                <a:gd name="T4" fmla="*/ 1 w 46"/>
                <a:gd name="T5" fmla="*/ 19 h 47"/>
                <a:gd name="T6" fmla="*/ 3 w 46"/>
                <a:gd name="T7" fmla="*/ 15 h 47"/>
                <a:gd name="T8" fmla="*/ 5 w 46"/>
                <a:gd name="T9" fmla="*/ 12 h 47"/>
                <a:gd name="T10" fmla="*/ 8 w 46"/>
                <a:gd name="T11" fmla="*/ 10 h 47"/>
                <a:gd name="T12" fmla="*/ 11 w 46"/>
                <a:gd name="T13" fmla="*/ 6 h 47"/>
                <a:gd name="T14" fmla="*/ 15 w 46"/>
                <a:gd name="T15" fmla="*/ 4 h 47"/>
                <a:gd name="T16" fmla="*/ 18 w 46"/>
                <a:gd name="T17" fmla="*/ 3 h 47"/>
                <a:gd name="T18" fmla="*/ 22 w 46"/>
                <a:gd name="T19" fmla="*/ 2 h 47"/>
                <a:gd name="T20" fmla="*/ 26 w 46"/>
                <a:gd name="T21" fmla="*/ 2 h 47"/>
                <a:gd name="T22" fmla="*/ 18 w 46"/>
                <a:gd name="T23" fmla="*/ 0 h 47"/>
                <a:gd name="T24" fmla="*/ 22 w 46"/>
                <a:gd name="T25" fmla="*/ 2 h 47"/>
                <a:gd name="T26" fmla="*/ 26 w 46"/>
                <a:gd name="T27" fmla="*/ 3 h 47"/>
                <a:gd name="T28" fmla="*/ 30 w 46"/>
                <a:gd name="T29" fmla="*/ 4 h 47"/>
                <a:gd name="T30" fmla="*/ 33 w 46"/>
                <a:gd name="T31" fmla="*/ 6 h 47"/>
                <a:gd name="T32" fmla="*/ 37 w 46"/>
                <a:gd name="T33" fmla="*/ 9 h 47"/>
                <a:gd name="T34" fmla="*/ 39 w 46"/>
                <a:gd name="T35" fmla="*/ 11 h 47"/>
                <a:gd name="T36" fmla="*/ 41 w 46"/>
                <a:gd name="T37" fmla="*/ 14 h 47"/>
                <a:gd name="T38" fmla="*/ 44 w 46"/>
                <a:gd name="T39" fmla="*/ 18 h 47"/>
                <a:gd name="T40" fmla="*/ 45 w 46"/>
                <a:gd name="T41" fmla="*/ 22 h 47"/>
                <a:gd name="T42" fmla="*/ 46 w 46"/>
                <a:gd name="T43" fmla="*/ 26 h 47"/>
                <a:gd name="T44" fmla="*/ 46 w 46"/>
                <a:gd name="T45" fmla="*/ 29 h 47"/>
                <a:gd name="T46" fmla="*/ 46 w 46"/>
                <a:gd name="T47" fmla="*/ 22 h 47"/>
                <a:gd name="T48" fmla="*/ 45 w 46"/>
                <a:gd name="T49" fmla="*/ 26 h 47"/>
                <a:gd name="T50" fmla="*/ 44 w 46"/>
                <a:gd name="T51" fmla="*/ 31 h 47"/>
                <a:gd name="T52" fmla="*/ 41 w 46"/>
                <a:gd name="T53" fmla="*/ 34 h 47"/>
                <a:gd name="T54" fmla="*/ 39 w 46"/>
                <a:gd name="T55" fmla="*/ 38 h 47"/>
                <a:gd name="T56" fmla="*/ 37 w 46"/>
                <a:gd name="T57" fmla="*/ 40 h 47"/>
                <a:gd name="T58" fmla="*/ 33 w 46"/>
                <a:gd name="T59" fmla="*/ 42 h 47"/>
                <a:gd name="T60" fmla="*/ 30 w 46"/>
                <a:gd name="T61" fmla="*/ 45 h 47"/>
                <a:gd name="T62" fmla="*/ 26 w 46"/>
                <a:gd name="T63" fmla="*/ 46 h 47"/>
                <a:gd name="T64" fmla="*/ 22 w 46"/>
                <a:gd name="T65" fmla="*/ 47 h 47"/>
                <a:gd name="T66" fmla="*/ 18 w 46"/>
                <a:gd name="T67" fmla="*/ 47 h 47"/>
                <a:gd name="T68" fmla="*/ 18 w 46"/>
                <a:gd name="T69" fmla="*/ 47 h 47"/>
                <a:gd name="T70" fmla="*/ 18 w 46"/>
                <a:gd name="T71" fmla="*/ 47 h 47"/>
                <a:gd name="T72" fmla="*/ 18 w 46"/>
                <a:gd name="T73" fmla="*/ 47 h 47"/>
                <a:gd name="T74" fmla="*/ 18 w 46"/>
                <a:gd name="T75" fmla="*/ 47 h 47"/>
                <a:gd name="T76" fmla="*/ 18 w 46"/>
                <a:gd name="T77" fmla="*/ 47 h 47"/>
                <a:gd name="T78" fmla="*/ 18 w 46"/>
                <a:gd name="T79" fmla="*/ 47 h 47"/>
                <a:gd name="T80" fmla="*/ 18 w 46"/>
                <a:gd name="T81" fmla="*/ 47 h 47"/>
                <a:gd name="T82" fmla="*/ 18 w 46"/>
                <a:gd name="T83" fmla="*/ 47 h 47"/>
                <a:gd name="T84" fmla="*/ 18 w 46"/>
                <a:gd name="T85" fmla="*/ 47 h 47"/>
                <a:gd name="T86" fmla="*/ 18 w 46"/>
                <a:gd name="T87" fmla="*/ 47 h 47"/>
                <a:gd name="T88" fmla="*/ 18 w 46"/>
                <a:gd name="T89" fmla="*/ 47 h 47"/>
                <a:gd name="T90" fmla="*/ 26 w 46"/>
                <a:gd name="T91" fmla="*/ 47 h 47"/>
                <a:gd name="T92" fmla="*/ 22 w 46"/>
                <a:gd name="T93" fmla="*/ 47 h 47"/>
                <a:gd name="T94" fmla="*/ 18 w 46"/>
                <a:gd name="T95" fmla="*/ 46 h 47"/>
                <a:gd name="T96" fmla="*/ 15 w 46"/>
                <a:gd name="T97" fmla="*/ 45 h 47"/>
                <a:gd name="T98" fmla="*/ 11 w 46"/>
                <a:gd name="T99" fmla="*/ 42 h 47"/>
                <a:gd name="T100" fmla="*/ 8 w 46"/>
                <a:gd name="T101" fmla="*/ 39 h 47"/>
                <a:gd name="T102" fmla="*/ 5 w 46"/>
                <a:gd name="T103" fmla="*/ 36 h 47"/>
                <a:gd name="T104" fmla="*/ 3 w 46"/>
                <a:gd name="T105" fmla="*/ 33 h 47"/>
                <a:gd name="T106" fmla="*/ 1 w 46"/>
                <a:gd name="T107" fmla="*/ 29 h 47"/>
                <a:gd name="T108" fmla="*/ 0 w 46"/>
                <a:gd name="T109" fmla="*/ 25 h 47"/>
                <a:gd name="T110" fmla="*/ 0 w 46"/>
                <a:gd name="T111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7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1"/>
                  </a:lnTo>
                  <a:lnTo>
                    <a:pt x="6" y="10"/>
                  </a:lnTo>
                  <a:lnTo>
                    <a:pt x="8" y="10"/>
                  </a:lnTo>
                  <a:lnTo>
                    <a:pt x="9" y="9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5"/>
                  </a:lnTo>
                  <a:lnTo>
                    <a:pt x="15" y="4"/>
                  </a:lnTo>
                  <a:lnTo>
                    <a:pt x="16" y="4"/>
                  </a:lnTo>
                  <a:lnTo>
                    <a:pt x="17" y="3"/>
                  </a:lnTo>
                  <a:lnTo>
                    <a:pt x="18" y="3"/>
                  </a:lnTo>
                  <a:lnTo>
                    <a:pt x="19" y="3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4" y="2"/>
                  </a:lnTo>
                  <a:lnTo>
                    <a:pt x="25" y="2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30" y="4"/>
                  </a:lnTo>
                  <a:lnTo>
                    <a:pt x="31" y="4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7" y="9"/>
                  </a:lnTo>
                  <a:lnTo>
                    <a:pt x="38" y="10"/>
                  </a:lnTo>
                  <a:lnTo>
                    <a:pt x="39" y="10"/>
                  </a:lnTo>
                  <a:lnTo>
                    <a:pt x="39" y="11"/>
                  </a:lnTo>
                  <a:lnTo>
                    <a:pt x="40" y="12"/>
                  </a:lnTo>
                  <a:lnTo>
                    <a:pt x="41" y="13"/>
                  </a:lnTo>
                  <a:lnTo>
                    <a:pt x="41" y="14"/>
                  </a:lnTo>
                  <a:lnTo>
                    <a:pt x="42" y="15"/>
                  </a:lnTo>
                  <a:lnTo>
                    <a:pt x="44" y="17"/>
                  </a:lnTo>
                  <a:lnTo>
                    <a:pt x="44" y="18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4"/>
                  </a:lnTo>
                  <a:lnTo>
                    <a:pt x="46" y="25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4"/>
                  </a:lnTo>
                  <a:lnTo>
                    <a:pt x="45" y="25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1"/>
                  </a:lnTo>
                  <a:lnTo>
                    <a:pt x="44" y="32"/>
                  </a:lnTo>
                  <a:lnTo>
                    <a:pt x="42" y="33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0" y="36"/>
                  </a:lnTo>
                  <a:lnTo>
                    <a:pt x="39" y="38"/>
                  </a:lnTo>
                  <a:lnTo>
                    <a:pt x="39" y="39"/>
                  </a:lnTo>
                  <a:lnTo>
                    <a:pt x="38" y="39"/>
                  </a:lnTo>
                  <a:lnTo>
                    <a:pt x="37" y="40"/>
                  </a:lnTo>
                  <a:lnTo>
                    <a:pt x="35" y="41"/>
                  </a:lnTo>
                  <a:lnTo>
                    <a:pt x="34" y="42"/>
                  </a:lnTo>
                  <a:lnTo>
                    <a:pt x="33" y="42"/>
                  </a:lnTo>
                  <a:lnTo>
                    <a:pt x="32" y="43"/>
                  </a:lnTo>
                  <a:lnTo>
                    <a:pt x="31" y="45"/>
                  </a:lnTo>
                  <a:lnTo>
                    <a:pt x="30" y="45"/>
                  </a:lnTo>
                  <a:lnTo>
                    <a:pt x="29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2" y="47"/>
                  </a:lnTo>
                  <a:lnTo>
                    <a:pt x="20" y="47"/>
                  </a:lnTo>
                  <a:lnTo>
                    <a:pt x="19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18" y="47"/>
                  </a:lnTo>
                  <a:lnTo>
                    <a:pt x="27" y="47"/>
                  </a:lnTo>
                  <a:lnTo>
                    <a:pt x="26" y="47"/>
                  </a:lnTo>
                  <a:lnTo>
                    <a:pt x="25" y="47"/>
                  </a:lnTo>
                  <a:lnTo>
                    <a:pt x="23" y="47"/>
                  </a:lnTo>
                  <a:lnTo>
                    <a:pt x="22" y="47"/>
                  </a:lnTo>
                  <a:lnTo>
                    <a:pt x="20" y="4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6"/>
                  </a:lnTo>
                  <a:lnTo>
                    <a:pt x="16" y="45"/>
                  </a:lnTo>
                  <a:lnTo>
                    <a:pt x="15" y="45"/>
                  </a:lnTo>
                  <a:lnTo>
                    <a:pt x="13" y="43"/>
                  </a:lnTo>
                  <a:lnTo>
                    <a:pt x="12" y="42"/>
                  </a:lnTo>
                  <a:lnTo>
                    <a:pt x="11" y="42"/>
                  </a:lnTo>
                  <a:lnTo>
                    <a:pt x="10" y="41"/>
                  </a:lnTo>
                  <a:lnTo>
                    <a:pt x="9" y="40"/>
                  </a:lnTo>
                  <a:lnTo>
                    <a:pt x="8" y="39"/>
                  </a:lnTo>
                  <a:lnTo>
                    <a:pt x="6" y="39"/>
                  </a:lnTo>
                  <a:lnTo>
                    <a:pt x="5" y="38"/>
                  </a:lnTo>
                  <a:lnTo>
                    <a:pt x="5" y="36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3" y="33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4791075" y="1320055"/>
              <a:ext cx="36513" cy="55563"/>
            </a:xfrm>
            <a:custGeom>
              <a:avLst/>
              <a:gdLst>
                <a:gd name="T0" fmla="*/ 0 w 46"/>
                <a:gd name="T1" fmla="*/ 27 h 70"/>
                <a:gd name="T2" fmla="*/ 0 w 46"/>
                <a:gd name="T3" fmla="*/ 23 h 70"/>
                <a:gd name="T4" fmla="*/ 1 w 46"/>
                <a:gd name="T5" fmla="*/ 19 h 70"/>
                <a:gd name="T6" fmla="*/ 3 w 46"/>
                <a:gd name="T7" fmla="*/ 15 h 70"/>
                <a:gd name="T8" fmla="*/ 6 w 46"/>
                <a:gd name="T9" fmla="*/ 12 h 70"/>
                <a:gd name="T10" fmla="*/ 8 w 46"/>
                <a:gd name="T11" fmla="*/ 9 h 70"/>
                <a:gd name="T12" fmla="*/ 12 w 46"/>
                <a:gd name="T13" fmla="*/ 6 h 70"/>
                <a:gd name="T14" fmla="*/ 15 w 46"/>
                <a:gd name="T15" fmla="*/ 3 h 70"/>
                <a:gd name="T16" fmla="*/ 19 w 46"/>
                <a:gd name="T17" fmla="*/ 2 h 70"/>
                <a:gd name="T18" fmla="*/ 22 w 46"/>
                <a:gd name="T19" fmla="*/ 1 h 70"/>
                <a:gd name="T20" fmla="*/ 27 w 46"/>
                <a:gd name="T21" fmla="*/ 1 h 70"/>
                <a:gd name="T22" fmla="*/ 19 w 46"/>
                <a:gd name="T23" fmla="*/ 0 h 70"/>
                <a:gd name="T24" fmla="*/ 22 w 46"/>
                <a:gd name="T25" fmla="*/ 1 h 70"/>
                <a:gd name="T26" fmla="*/ 27 w 46"/>
                <a:gd name="T27" fmla="*/ 2 h 70"/>
                <a:gd name="T28" fmla="*/ 30 w 46"/>
                <a:gd name="T29" fmla="*/ 3 h 70"/>
                <a:gd name="T30" fmla="*/ 34 w 46"/>
                <a:gd name="T31" fmla="*/ 6 h 70"/>
                <a:gd name="T32" fmla="*/ 37 w 46"/>
                <a:gd name="T33" fmla="*/ 8 h 70"/>
                <a:gd name="T34" fmla="*/ 39 w 46"/>
                <a:gd name="T35" fmla="*/ 10 h 70"/>
                <a:gd name="T36" fmla="*/ 42 w 46"/>
                <a:gd name="T37" fmla="*/ 14 h 70"/>
                <a:gd name="T38" fmla="*/ 44 w 46"/>
                <a:gd name="T39" fmla="*/ 17 h 70"/>
                <a:gd name="T40" fmla="*/ 45 w 46"/>
                <a:gd name="T41" fmla="*/ 22 h 70"/>
                <a:gd name="T42" fmla="*/ 46 w 46"/>
                <a:gd name="T43" fmla="*/ 25 h 70"/>
                <a:gd name="T44" fmla="*/ 46 w 46"/>
                <a:gd name="T45" fmla="*/ 29 h 70"/>
                <a:gd name="T46" fmla="*/ 46 w 46"/>
                <a:gd name="T47" fmla="*/ 45 h 70"/>
                <a:gd name="T48" fmla="*/ 45 w 46"/>
                <a:gd name="T49" fmla="*/ 49 h 70"/>
                <a:gd name="T50" fmla="*/ 44 w 46"/>
                <a:gd name="T51" fmla="*/ 53 h 70"/>
                <a:gd name="T52" fmla="*/ 42 w 46"/>
                <a:gd name="T53" fmla="*/ 57 h 70"/>
                <a:gd name="T54" fmla="*/ 39 w 46"/>
                <a:gd name="T55" fmla="*/ 60 h 70"/>
                <a:gd name="T56" fmla="*/ 37 w 46"/>
                <a:gd name="T57" fmla="*/ 63 h 70"/>
                <a:gd name="T58" fmla="*/ 34 w 46"/>
                <a:gd name="T59" fmla="*/ 65 h 70"/>
                <a:gd name="T60" fmla="*/ 30 w 46"/>
                <a:gd name="T61" fmla="*/ 67 h 70"/>
                <a:gd name="T62" fmla="*/ 27 w 46"/>
                <a:gd name="T63" fmla="*/ 68 h 70"/>
                <a:gd name="T64" fmla="*/ 22 w 46"/>
                <a:gd name="T65" fmla="*/ 70 h 70"/>
                <a:gd name="T66" fmla="*/ 19 w 46"/>
                <a:gd name="T67" fmla="*/ 70 h 70"/>
                <a:gd name="T68" fmla="*/ 19 w 46"/>
                <a:gd name="T69" fmla="*/ 70 h 70"/>
                <a:gd name="T70" fmla="*/ 19 w 46"/>
                <a:gd name="T71" fmla="*/ 70 h 70"/>
                <a:gd name="T72" fmla="*/ 19 w 46"/>
                <a:gd name="T73" fmla="*/ 70 h 70"/>
                <a:gd name="T74" fmla="*/ 19 w 46"/>
                <a:gd name="T75" fmla="*/ 70 h 70"/>
                <a:gd name="T76" fmla="*/ 19 w 46"/>
                <a:gd name="T77" fmla="*/ 70 h 70"/>
                <a:gd name="T78" fmla="*/ 19 w 46"/>
                <a:gd name="T79" fmla="*/ 70 h 70"/>
                <a:gd name="T80" fmla="*/ 19 w 46"/>
                <a:gd name="T81" fmla="*/ 70 h 70"/>
                <a:gd name="T82" fmla="*/ 19 w 46"/>
                <a:gd name="T83" fmla="*/ 70 h 70"/>
                <a:gd name="T84" fmla="*/ 19 w 46"/>
                <a:gd name="T85" fmla="*/ 70 h 70"/>
                <a:gd name="T86" fmla="*/ 19 w 46"/>
                <a:gd name="T87" fmla="*/ 70 h 70"/>
                <a:gd name="T88" fmla="*/ 19 w 46"/>
                <a:gd name="T89" fmla="*/ 70 h 70"/>
                <a:gd name="T90" fmla="*/ 27 w 46"/>
                <a:gd name="T91" fmla="*/ 70 h 70"/>
                <a:gd name="T92" fmla="*/ 22 w 46"/>
                <a:gd name="T93" fmla="*/ 70 h 70"/>
                <a:gd name="T94" fmla="*/ 19 w 46"/>
                <a:gd name="T95" fmla="*/ 68 h 70"/>
                <a:gd name="T96" fmla="*/ 15 w 46"/>
                <a:gd name="T97" fmla="*/ 67 h 70"/>
                <a:gd name="T98" fmla="*/ 12 w 46"/>
                <a:gd name="T99" fmla="*/ 65 h 70"/>
                <a:gd name="T100" fmla="*/ 8 w 46"/>
                <a:gd name="T101" fmla="*/ 61 h 70"/>
                <a:gd name="T102" fmla="*/ 6 w 46"/>
                <a:gd name="T103" fmla="*/ 59 h 70"/>
                <a:gd name="T104" fmla="*/ 3 w 46"/>
                <a:gd name="T105" fmla="*/ 56 h 70"/>
                <a:gd name="T106" fmla="*/ 1 w 46"/>
                <a:gd name="T107" fmla="*/ 52 h 70"/>
                <a:gd name="T108" fmla="*/ 0 w 46"/>
                <a:gd name="T109" fmla="*/ 48 h 70"/>
                <a:gd name="T110" fmla="*/ 0 w 46"/>
                <a:gd name="T111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70">
                  <a:moveTo>
                    <a:pt x="0" y="42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5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42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6" y="46"/>
                  </a:lnTo>
                  <a:lnTo>
                    <a:pt x="45" y="48"/>
                  </a:lnTo>
                  <a:lnTo>
                    <a:pt x="45" y="49"/>
                  </a:lnTo>
                  <a:lnTo>
                    <a:pt x="45" y="50"/>
                  </a:lnTo>
                  <a:lnTo>
                    <a:pt x="44" y="52"/>
                  </a:lnTo>
                  <a:lnTo>
                    <a:pt x="44" y="53"/>
                  </a:lnTo>
                  <a:lnTo>
                    <a:pt x="43" y="55"/>
                  </a:lnTo>
                  <a:lnTo>
                    <a:pt x="43" y="56"/>
                  </a:lnTo>
                  <a:lnTo>
                    <a:pt x="42" y="57"/>
                  </a:lnTo>
                  <a:lnTo>
                    <a:pt x="42" y="58"/>
                  </a:lnTo>
                  <a:lnTo>
                    <a:pt x="41" y="59"/>
                  </a:lnTo>
                  <a:lnTo>
                    <a:pt x="39" y="60"/>
                  </a:lnTo>
                  <a:lnTo>
                    <a:pt x="39" y="61"/>
                  </a:lnTo>
                  <a:lnTo>
                    <a:pt x="38" y="61"/>
                  </a:lnTo>
                  <a:lnTo>
                    <a:pt x="37" y="63"/>
                  </a:lnTo>
                  <a:lnTo>
                    <a:pt x="36" y="64"/>
                  </a:lnTo>
                  <a:lnTo>
                    <a:pt x="35" y="65"/>
                  </a:lnTo>
                  <a:lnTo>
                    <a:pt x="34" y="65"/>
                  </a:lnTo>
                  <a:lnTo>
                    <a:pt x="32" y="66"/>
                  </a:lnTo>
                  <a:lnTo>
                    <a:pt x="31" y="67"/>
                  </a:lnTo>
                  <a:lnTo>
                    <a:pt x="30" y="67"/>
                  </a:lnTo>
                  <a:lnTo>
                    <a:pt x="29" y="68"/>
                  </a:lnTo>
                  <a:lnTo>
                    <a:pt x="28" y="68"/>
                  </a:lnTo>
                  <a:lnTo>
                    <a:pt x="27" y="68"/>
                  </a:lnTo>
                  <a:lnTo>
                    <a:pt x="26" y="70"/>
                  </a:lnTo>
                  <a:lnTo>
                    <a:pt x="24" y="70"/>
                  </a:lnTo>
                  <a:lnTo>
                    <a:pt x="22" y="70"/>
                  </a:lnTo>
                  <a:lnTo>
                    <a:pt x="21" y="70"/>
                  </a:lnTo>
                  <a:lnTo>
                    <a:pt x="20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28" y="70"/>
                  </a:lnTo>
                  <a:lnTo>
                    <a:pt x="27" y="70"/>
                  </a:lnTo>
                  <a:lnTo>
                    <a:pt x="26" y="70"/>
                  </a:lnTo>
                  <a:lnTo>
                    <a:pt x="23" y="70"/>
                  </a:lnTo>
                  <a:lnTo>
                    <a:pt x="22" y="70"/>
                  </a:lnTo>
                  <a:lnTo>
                    <a:pt x="21" y="70"/>
                  </a:lnTo>
                  <a:lnTo>
                    <a:pt x="20" y="68"/>
                  </a:lnTo>
                  <a:lnTo>
                    <a:pt x="19" y="68"/>
                  </a:lnTo>
                  <a:lnTo>
                    <a:pt x="17" y="68"/>
                  </a:lnTo>
                  <a:lnTo>
                    <a:pt x="16" y="67"/>
                  </a:lnTo>
                  <a:lnTo>
                    <a:pt x="15" y="67"/>
                  </a:lnTo>
                  <a:lnTo>
                    <a:pt x="14" y="66"/>
                  </a:lnTo>
                  <a:lnTo>
                    <a:pt x="13" y="65"/>
                  </a:lnTo>
                  <a:lnTo>
                    <a:pt x="12" y="65"/>
                  </a:lnTo>
                  <a:lnTo>
                    <a:pt x="10" y="64"/>
                  </a:lnTo>
                  <a:lnTo>
                    <a:pt x="9" y="63"/>
                  </a:lnTo>
                  <a:lnTo>
                    <a:pt x="8" y="61"/>
                  </a:lnTo>
                  <a:lnTo>
                    <a:pt x="7" y="61"/>
                  </a:lnTo>
                  <a:lnTo>
                    <a:pt x="6" y="60"/>
                  </a:lnTo>
                  <a:lnTo>
                    <a:pt x="6" y="59"/>
                  </a:lnTo>
                  <a:lnTo>
                    <a:pt x="5" y="58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2" y="55"/>
                  </a:lnTo>
                  <a:lnTo>
                    <a:pt x="2" y="53"/>
                  </a:lnTo>
                  <a:lnTo>
                    <a:pt x="1" y="52"/>
                  </a:lnTo>
                  <a:lnTo>
                    <a:pt x="1" y="50"/>
                  </a:lnTo>
                  <a:lnTo>
                    <a:pt x="1" y="49"/>
                  </a:lnTo>
                  <a:lnTo>
                    <a:pt x="0" y="48"/>
                  </a:lnTo>
                  <a:lnTo>
                    <a:pt x="0" y="46"/>
                  </a:lnTo>
                  <a:lnTo>
                    <a:pt x="0" y="45"/>
                  </a:lnTo>
                  <a:lnTo>
                    <a:pt x="0" y="44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4791075" y="2388443"/>
              <a:ext cx="36513" cy="38100"/>
            </a:xfrm>
            <a:custGeom>
              <a:avLst/>
              <a:gdLst>
                <a:gd name="T0" fmla="*/ 0 w 46"/>
                <a:gd name="T1" fmla="*/ 27 h 46"/>
                <a:gd name="T2" fmla="*/ 0 w 46"/>
                <a:gd name="T3" fmla="*/ 23 h 46"/>
                <a:gd name="T4" fmla="*/ 1 w 46"/>
                <a:gd name="T5" fmla="*/ 19 h 46"/>
                <a:gd name="T6" fmla="*/ 3 w 46"/>
                <a:gd name="T7" fmla="*/ 15 h 46"/>
                <a:gd name="T8" fmla="*/ 6 w 46"/>
                <a:gd name="T9" fmla="*/ 12 h 46"/>
                <a:gd name="T10" fmla="*/ 8 w 46"/>
                <a:gd name="T11" fmla="*/ 9 h 46"/>
                <a:gd name="T12" fmla="*/ 12 w 46"/>
                <a:gd name="T13" fmla="*/ 6 h 46"/>
                <a:gd name="T14" fmla="*/ 15 w 46"/>
                <a:gd name="T15" fmla="*/ 3 h 46"/>
                <a:gd name="T16" fmla="*/ 19 w 46"/>
                <a:gd name="T17" fmla="*/ 2 h 46"/>
                <a:gd name="T18" fmla="*/ 22 w 46"/>
                <a:gd name="T19" fmla="*/ 1 h 46"/>
                <a:gd name="T20" fmla="*/ 27 w 46"/>
                <a:gd name="T21" fmla="*/ 1 h 46"/>
                <a:gd name="T22" fmla="*/ 19 w 46"/>
                <a:gd name="T23" fmla="*/ 0 h 46"/>
                <a:gd name="T24" fmla="*/ 22 w 46"/>
                <a:gd name="T25" fmla="*/ 1 h 46"/>
                <a:gd name="T26" fmla="*/ 27 w 46"/>
                <a:gd name="T27" fmla="*/ 2 h 46"/>
                <a:gd name="T28" fmla="*/ 30 w 46"/>
                <a:gd name="T29" fmla="*/ 3 h 46"/>
                <a:gd name="T30" fmla="*/ 34 w 46"/>
                <a:gd name="T31" fmla="*/ 6 h 46"/>
                <a:gd name="T32" fmla="*/ 37 w 46"/>
                <a:gd name="T33" fmla="*/ 8 h 46"/>
                <a:gd name="T34" fmla="*/ 39 w 46"/>
                <a:gd name="T35" fmla="*/ 10 h 46"/>
                <a:gd name="T36" fmla="*/ 42 w 46"/>
                <a:gd name="T37" fmla="*/ 14 h 46"/>
                <a:gd name="T38" fmla="*/ 44 w 46"/>
                <a:gd name="T39" fmla="*/ 17 h 46"/>
                <a:gd name="T40" fmla="*/ 45 w 46"/>
                <a:gd name="T41" fmla="*/ 22 h 46"/>
                <a:gd name="T42" fmla="*/ 46 w 46"/>
                <a:gd name="T43" fmla="*/ 26 h 46"/>
                <a:gd name="T44" fmla="*/ 46 w 46"/>
                <a:gd name="T45" fmla="*/ 29 h 46"/>
                <a:gd name="T46" fmla="*/ 46 w 46"/>
                <a:gd name="T47" fmla="*/ 22 h 46"/>
                <a:gd name="T48" fmla="*/ 45 w 46"/>
                <a:gd name="T49" fmla="*/ 26 h 46"/>
                <a:gd name="T50" fmla="*/ 44 w 46"/>
                <a:gd name="T51" fmla="*/ 30 h 46"/>
                <a:gd name="T52" fmla="*/ 42 w 46"/>
                <a:gd name="T53" fmla="*/ 34 h 46"/>
                <a:gd name="T54" fmla="*/ 39 w 46"/>
                <a:gd name="T55" fmla="*/ 37 h 46"/>
                <a:gd name="T56" fmla="*/ 37 w 46"/>
                <a:gd name="T57" fmla="*/ 39 h 46"/>
                <a:gd name="T58" fmla="*/ 34 w 46"/>
                <a:gd name="T59" fmla="*/ 42 h 46"/>
                <a:gd name="T60" fmla="*/ 30 w 46"/>
                <a:gd name="T61" fmla="*/ 44 h 46"/>
                <a:gd name="T62" fmla="*/ 27 w 46"/>
                <a:gd name="T63" fmla="*/ 45 h 46"/>
                <a:gd name="T64" fmla="*/ 22 w 46"/>
                <a:gd name="T65" fmla="*/ 46 h 46"/>
                <a:gd name="T66" fmla="*/ 19 w 46"/>
                <a:gd name="T67" fmla="*/ 46 h 46"/>
                <a:gd name="T68" fmla="*/ 19 w 46"/>
                <a:gd name="T69" fmla="*/ 46 h 46"/>
                <a:gd name="T70" fmla="*/ 19 w 46"/>
                <a:gd name="T71" fmla="*/ 46 h 46"/>
                <a:gd name="T72" fmla="*/ 19 w 46"/>
                <a:gd name="T73" fmla="*/ 46 h 46"/>
                <a:gd name="T74" fmla="*/ 19 w 46"/>
                <a:gd name="T75" fmla="*/ 46 h 46"/>
                <a:gd name="T76" fmla="*/ 19 w 46"/>
                <a:gd name="T77" fmla="*/ 46 h 46"/>
                <a:gd name="T78" fmla="*/ 19 w 46"/>
                <a:gd name="T79" fmla="*/ 46 h 46"/>
                <a:gd name="T80" fmla="*/ 19 w 46"/>
                <a:gd name="T81" fmla="*/ 46 h 46"/>
                <a:gd name="T82" fmla="*/ 19 w 46"/>
                <a:gd name="T83" fmla="*/ 46 h 46"/>
                <a:gd name="T84" fmla="*/ 19 w 46"/>
                <a:gd name="T85" fmla="*/ 46 h 46"/>
                <a:gd name="T86" fmla="*/ 19 w 46"/>
                <a:gd name="T87" fmla="*/ 46 h 46"/>
                <a:gd name="T88" fmla="*/ 19 w 46"/>
                <a:gd name="T89" fmla="*/ 46 h 46"/>
                <a:gd name="T90" fmla="*/ 27 w 46"/>
                <a:gd name="T91" fmla="*/ 46 h 46"/>
                <a:gd name="T92" fmla="*/ 22 w 46"/>
                <a:gd name="T93" fmla="*/ 46 h 46"/>
                <a:gd name="T94" fmla="*/ 19 w 46"/>
                <a:gd name="T95" fmla="*/ 45 h 46"/>
                <a:gd name="T96" fmla="*/ 15 w 46"/>
                <a:gd name="T97" fmla="*/ 44 h 46"/>
                <a:gd name="T98" fmla="*/ 12 w 46"/>
                <a:gd name="T99" fmla="*/ 42 h 46"/>
                <a:gd name="T100" fmla="*/ 8 w 46"/>
                <a:gd name="T101" fmla="*/ 38 h 46"/>
                <a:gd name="T102" fmla="*/ 6 w 46"/>
                <a:gd name="T103" fmla="*/ 36 h 46"/>
                <a:gd name="T104" fmla="*/ 3 w 46"/>
                <a:gd name="T105" fmla="*/ 32 h 46"/>
                <a:gd name="T106" fmla="*/ 1 w 46"/>
                <a:gd name="T107" fmla="*/ 29 h 46"/>
                <a:gd name="T108" fmla="*/ 0 w 46"/>
                <a:gd name="T109" fmla="*/ 24 h 46"/>
                <a:gd name="T110" fmla="*/ 0 w 46"/>
                <a:gd name="T11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6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5" y="13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7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4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6" y="1"/>
                  </a:lnTo>
                  <a:lnTo>
                    <a:pt x="27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19" y="0"/>
                  </a:lnTo>
                  <a:lnTo>
                    <a:pt x="20" y="1"/>
                  </a:lnTo>
                  <a:lnTo>
                    <a:pt x="21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6" y="1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6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1" y="12"/>
                  </a:lnTo>
                  <a:lnTo>
                    <a:pt x="42" y="13"/>
                  </a:lnTo>
                  <a:lnTo>
                    <a:pt x="42" y="14"/>
                  </a:lnTo>
                  <a:lnTo>
                    <a:pt x="43" y="15"/>
                  </a:lnTo>
                  <a:lnTo>
                    <a:pt x="43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3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3" y="31"/>
                  </a:lnTo>
                  <a:lnTo>
                    <a:pt x="43" y="32"/>
                  </a:lnTo>
                  <a:lnTo>
                    <a:pt x="42" y="34"/>
                  </a:lnTo>
                  <a:lnTo>
                    <a:pt x="42" y="35"/>
                  </a:lnTo>
                  <a:lnTo>
                    <a:pt x="41" y="36"/>
                  </a:lnTo>
                  <a:lnTo>
                    <a:pt x="39" y="37"/>
                  </a:lnTo>
                  <a:lnTo>
                    <a:pt x="39" y="38"/>
                  </a:lnTo>
                  <a:lnTo>
                    <a:pt x="38" y="38"/>
                  </a:lnTo>
                  <a:lnTo>
                    <a:pt x="37" y="39"/>
                  </a:lnTo>
                  <a:lnTo>
                    <a:pt x="36" y="41"/>
                  </a:lnTo>
                  <a:lnTo>
                    <a:pt x="35" y="42"/>
                  </a:lnTo>
                  <a:lnTo>
                    <a:pt x="34" y="42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28" y="45"/>
                  </a:lnTo>
                  <a:lnTo>
                    <a:pt x="27" y="45"/>
                  </a:lnTo>
                  <a:lnTo>
                    <a:pt x="26" y="46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1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19" y="46"/>
                  </a:lnTo>
                  <a:lnTo>
                    <a:pt x="28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3" y="46"/>
                  </a:lnTo>
                  <a:lnTo>
                    <a:pt x="22" y="46"/>
                  </a:lnTo>
                  <a:lnTo>
                    <a:pt x="21" y="46"/>
                  </a:lnTo>
                  <a:lnTo>
                    <a:pt x="20" y="45"/>
                  </a:lnTo>
                  <a:lnTo>
                    <a:pt x="19" y="45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4"/>
                  </a:lnTo>
                  <a:lnTo>
                    <a:pt x="14" y="43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0" y="41"/>
                  </a:lnTo>
                  <a:lnTo>
                    <a:pt x="9" y="39"/>
                  </a:lnTo>
                  <a:lnTo>
                    <a:pt x="8" y="38"/>
                  </a:lnTo>
                  <a:lnTo>
                    <a:pt x="7" y="38"/>
                  </a:lnTo>
                  <a:lnTo>
                    <a:pt x="6" y="37"/>
                  </a:lnTo>
                  <a:lnTo>
                    <a:pt x="6" y="36"/>
                  </a:lnTo>
                  <a:lnTo>
                    <a:pt x="5" y="35"/>
                  </a:lnTo>
                  <a:lnTo>
                    <a:pt x="3" y="34"/>
                  </a:lnTo>
                  <a:lnTo>
                    <a:pt x="3" y="32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3" name="Freeform 93"/>
            <p:cNvSpPr>
              <a:spLocks/>
            </p:cNvSpPr>
            <p:nvPr/>
          </p:nvSpPr>
          <p:spPr bwMode="auto">
            <a:xfrm>
              <a:off x="2857500" y="2388443"/>
              <a:ext cx="36513" cy="38100"/>
            </a:xfrm>
            <a:custGeom>
              <a:avLst/>
              <a:gdLst>
                <a:gd name="T0" fmla="*/ 0 w 46"/>
                <a:gd name="T1" fmla="*/ 27 h 46"/>
                <a:gd name="T2" fmla="*/ 0 w 46"/>
                <a:gd name="T3" fmla="*/ 23 h 46"/>
                <a:gd name="T4" fmla="*/ 1 w 46"/>
                <a:gd name="T5" fmla="*/ 19 h 46"/>
                <a:gd name="T6" fmla="*/ 3 w 46"/>
                <a:gd name="T7" fmla="*/ 15 h 46"/>
                <a:gd name="T8" fmla="*/ 5 w 46"/>
                <a:gd name="T9" fmla="*/ 12 h 46"/>
                <a:gd name="T10" fmla="*/ 8 w 46"/>
                <a:gd name="T11" fmla="*/ 9 h 46"/>
                <a:gd name="T12" fmla="*/ 11 w 46"/>
                <a:gd name="T13" fmla="*/ 6 h 46"/>
                <a:gd name="T14" fmla="*/ 15 w 46"/>
                <a:gd name="T15" fmla="*/ 3 h 46"/>
                <a:gd name="T16" fmla="*/ 18 w 46"/>
                <a:gd name="T17" fmla="*/ 2 h 46"/>
                <a:gd name="T18" fmla="*/ 22 w 46"/>
                <a:gd name="T19" fmla="*/ 1 h 46"/>
                <a:gd name="T20" fmla="*/ 26 w 46"/>
                <a:gd name="T21" fmla="*/ 1 h 46"/>
                <a:gd name="T22" fmla="*/ 18 w 46"/>
                <a:gd name="T23" fmla="*/ 0 h 46"/>
                <a:gd name="T24" fmla="*/ 22 w 46"/>
                <a:gd name="T25" fmla="*/ 1 h 46"/>
                <a:gd name="T26" fmla="*/ 26 w 46"/>
                <a:gd name="T27" fmla="*/ 2 h 46"/>
                <a:gd name="T28" fmla="*/ 30 w 46"/>
                <a:gd name="T29" fmla="*/ 3 h 46"/>
                <a:gd name="T30" fmla="*/ 33 w 46"/>
                <a:gd name="T31" fmla="*/ 6 h 46"/>
                <a:gd name="T32" fmla="*/ 37 w 46"/>
                <a:gd name="T33" fmla="*/ 8 h 46"/>
                <a:gd name="T34" fmla="*/ 39 w 46"/>
                <a:gd name="T35" fmla="*/ 10 h 46"/>
                <a:gd name="T36" fmla="*/ 41 w 46"/>
                <a:gd name="T37" fmla="*/ 14 h 46"/>
                <a:gd name="T38" fmla="*/ 44 w 46"/>
                <a:gd name="T39" fmla="*/ 17 h 46"/>
                <a:gd name="T40" fmla="*/ 45 w 46"/>
                <a:gd name="T41" fmla="*/ 22 h 46"/>
                <a:gd name="T42" fmla="*/ 46 w 46"/>
                <a:gd name="T43" fmla="*/ 26 h 46"/>
                <a:gd name="T44" fmla="*/ 46 w 46"/>
                <a:gd name="T45" fmla="*/ 29 h 46"/>
                <a:gd name="T46" fmla="*/ 46 w 46"/>
                <a:gd name="T47" fmla="*/ 22 h 46"/>
                <a:gd name="T48" fmla="*/ 45 w 46"/>
                <a:gd name="T49" fmla="*/ 26 h 46"/>
                <a:gd name="T50" fmla="*/ 44 w 46"/>
                <a:gd name="T51" fmla="*/ 30 h 46"/>
                <a:gd name="T52" fmla="*/ 41 w 46"/>
                <a:gd name="T53" fmla="*/ 34 h 46"/>
                <a:gd name="T54" fmla="*/ 39 w 46"/>
                <a:gd name="T55" fmla="*/ 37 h 46"/>
                <a:gd name="T56" fmla="*/ 37 w 46"/>
                <a:gd name="T57" fmla="*/ 39 h 46"/>
                <a:gd name="T58" fmla="*/ 33 w 46"/>
                <a:gd name="T59" fmla="*/ 42 h 46"/>
                <a:gd name="T60" fmla="*/ 30 w 46"/>
                <a:gd name="T61" fmla="*/ 44 h 46"/>
                <a:gd name="T62" fmla="*/ 26 w 46"/>
                <a:gd name="T63" fmla="*/ 45 h 46"/>
                <a:gd name="T64" fmla="*/ 22 w 46"/>
                <a:gd name="T65" fmla="*/ 46 h 46"/>
                <a:gd name="T66" fmla="*/ 18 w 46"/>
                <a:gd name="T67" fmla="*/ 46 h 46"/>
                <a:gd name="T68" fmla="*/ 18 w 46"/>
                <a:gd name="T69" fmla="*/ 46 h 46"/>
                <a:gd name="T70" fmla="*/ 18 w 46"/>
                <a:gd name="T71" fmla="*/ 46 h 46"/>
                <a:gd name="T72" fmla="*/ 18 w 46"/>
                <a:gd name="T73" fmla="*/ 46 h 46"/>
                <a:gd name="T74" fmla="*/ 18 w 46"/>
                <a:gd name="T75" fmla="*/ 46 h 46"/>
                <a:gd name="T76" fmla="*/ 18 w 46"/>
                <a:gd name="T77" fmla="*/ 46 h 46"/>
                <a:gd name="T78" fmla="*/ 18 w 46"/>
                <a:gd name="T79" fmla="*/ 46 h 46"/>
                <a:gd name="T80" fmla="*/ 18 w 46"/>
                <a:gd name="T81" fmla="*/ 46 h 46"/>
                <a:gd name="T82" fmla="*/ 18 w 46"/>
                <a:gd name="T83" fmla="*/ 46 h 46"/>
                <a:gd name="T84" fmla="*/ 18 w 46"/>
                <a:gd name="T85" fmla="*/ 46 h 46"/>
                <a:gd name="T86" fmla="*/ 18 w 46"/>
                <a:gd name="T87" fmla="*/ 46 h 46"/>
                <a:gd name="T88" fmla="*/ 18 w 46"/>
                <a:gd name="T89" fmla="*/ 46 h 46"/>
                <a:gd name="T90" fmla="*/ 26 w 46"/>
                <a:gd name="T91" fmla="*/ 46 h 46"/>
                <a:gd name="T92" fmla="*/ 22 w 46"/>
                <a:gd name="T93" fmla="*/ 46 h 46"/>
                <a:gd name="T94" fmla="*/ 18 w 46"/>
                <a:gd name="T95" fmla="*/ 45 h 46"/>
                <a:gd name="T96" fmla="*/ 15 w 46"/>
                <a:gd name="T97" fmla="*/ 44 h 46"/>
                <a:gd name="T98" fmla="*/ 11 w 46"/>
                <a:gd name="T99" fmla="*/ 42 h 46"/>
                <a:gd name="T100" fmla="*/ 8 w 46"/>
                <a:gd name="T101" fmla="*/ 38 h 46"/>
                <a:gd name="T102" fmla="*/ 5 w 46"/>
                <a:gd name="T103" fmla="*/ 36 h 46"/>
                <a:gd name="T104" fmla="*/ 3 w 46"/>
                <a:gd name="T105" fmla="*/ 32 h 46"/>
                <a:gd name="T106" fmla="*/ 1 w 46"/>
                <a:gd name="T107" fmla="*/ 29 h 46"/>
                <a:gd name="T108" fmla="*/ 0 w 46"/>
                <a:gd name="T109" fmla="*/ 24 h 46"/>
                <a:gd name="T110" fmla="*/ 0 w 46"/>
                <a:gd name="T111" fmla="*/ 2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6" h="46">
                  <a:moveTo>
                    <a:pt x="0" y="19"/>
                  </a:moveTo>
                  <a:lnTo>
                    <a:pt x="0" y="29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2"/>
                  </a:lnTo>
                  <a:lnTo>
                    <a:pt x="1" y="21"/>
                  </a:lnTo>
                  <a:lnTo>
                    <a:pt x="1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3" y="15"/>
                  </a:lnTo>
                  <a:lnTo>
                    <a:pt x="3" y="14"/>
                  </a:lnTo>
                  <a:lnTo>
                    <a:pt x="4" y="13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6" y="9"/>
                  </a:lnTo>
                  <a:lnTo>
                    <a:pt x="8" y="9"/>
                  </a:lnTo>
                  <a:lnTo>
                    <a:pt x="9" y="8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2" y="6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8" y="2"/>
                  </a:lnTo>
                  <a:lnTo>
                    <a:pt x="19" y="2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1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18" y="0"/>
                  </a:lnTo>
                  <a:lnTo>
                    <a:pt x="19" y="1"/>
                  </a:lnTo>
                  <a:lnTo>
                    <a:pt x="20" y="1"/>
                  </a:lnTo>
                  <a:lnTo>
                    <a:pt x="22" y="1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26" y="2"/>
                  </a:lnTo>
                  <a:lnTo>
                    <a:pt x="27" y="2"/>
                  </a:lnTo>
                  <a:lnTo>
                    <a:pt x="29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2" y="5"/>
                  </a:lnTo>
                  <a:lnTo>
                    <a:pt x="33" y="6"/>
                  </a:lnTo>
                  <a:lnTo>
                    <a:pt x="34" y="6"/>
                  </a:lnTo>
                  <a:lnTo>
                    <a:pt x="35" y="7"/>
                  </a:lnTo>
                  <a:lnTo>
                    <a:pt x="37" y="8"/>
                  </a:lnTo>
                  <a:lnTo>
                    <a:pt x="38" y="9"/>
                  </a:lnTo>
                  <a:lnTo>
                    <a:pt x="39" y="9"/>
                  </a:lnTo>
                  <a:lnTo>
                    <a:pt x="39" y="10"/>
                  </a:lnTo>
                  <a:lnTo>
                    <a:pt x="40" y="12"/>
                  </a:lnTo>
                  <a:lnTo>
                    <a:pt x="41" y="13"/>
                  </a:lnTo>
                  <a:lnTo>
                    <a:pt x="41" y="14"/>
                  </a:lnTo>
                  <a:lnTo>
                    <a:pt x="42" y="15"/>
                  </a:lnTo>
                  <a:lnTo>
                    <a:pt x="44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5" y="21"/>
                  </a:lnTo>
                  <a:lnTo>
                    <a:pt x="45" y="22"/>
                  </a:lnTo>
                  <a:lnTo>
                    <a:pt x="45" y="23"/>
                  </a:lnTo>
                  <a:lnTo>
                    <a:pt x="46" y="24"/>
                  </a:lnTo>
                  <a:lnTo>
                    <a:pt x="46" y="26"/>
                  </a:lnTo>
                  <a:lnTo>
                    <a:pt x="46" y="27"/>
                  </a:lnTo>
                  <a:lnTo>
                    <a:pt x="46" y="29"/>
                  </a:lnTo>
                  <a:lnTo>
                    <a:pt x="46" y="29"/>
                  </a:lnTo>
                  <a:lnTo>
                    <a:pt x="46" y="19"/>
                  </a:lnTo>
                  <a:lnTo>
                    <a:pt x="46" y="21"/>
                  </a:lnTo>
                  <a:lnTo>
                    <a:pt x="46" y="22"/>
                  </a:lnTo>
                  <a:lnTo>
                    <a:pt x="46" y="23"/>
                  </a:lnTo>
                  <a:lnTo>
                    <a:pt x="45" y="24"/>
                  </a:lnTo>
                  <a:lnTo>
                    <a:pt x="45" y="26"/>
                  </a:lnTo>
                  <a:lnTo>
                    <a:pt x="45" y="27"/>
                  </a:lnTo>
                  <a:lnTo>
                    <a:pt x="44" y="29"/>
                  </a:lnTo>
                  <a:lnTo>
                    <a:pt x="44" y="30"/>
                  </a:lnTo>
                  <a:lnTo>
                    <a:pt x="44" y="31"/>
                  </a:lnTo>
                  <a:lnTo>
                    <a:pt x="42" y="32"/>
                  </a:lnTo>
                  <a:lnTo>
                    <a:pt x="41" y="34"/>
                  </a:lnTo>
                  <a:lnTo>
                    <a:pt x="41" y="35"/>
                  </a:lnTo>
                  <a:lnTo>
                    <a:pt x="40" y="36"/>
                  </a:lnTo>
                  <a:lnTo>
                    <a:pt x="39" y="37"/>
                  </a:lnTo>
                  <a:lnTo>
                    <a:pt x="39" y="38"/>
                  </a:lnTo>
                  <a:lnTo>
                    <a:pt x="38" y="38"/>
                  </a:lnTo>
                  <a:lnTo>
                    <a:pt x="37" y="39"/>
                  </a:lnTo>
                  <a:lnTo>
                    <a:pt x="35" y="41"/>
                  </a:lnTo>
                  <a:lnTo>
                    <a:pt x="34" y="42"/>
                  </a:lnTo>
                  <a:lnTo>
                    <a:pt x="33" y="42"/>
                  </a:lnTo>
                  <a:lnTo>
                    <a:pt x="32" y="43"/>
                  </a:lnTo>
                  <a:lnTo>
                    <a:pt x="31" y="44"/>
                  </a:lnTo>
                  <a:lnTo>
                    <a:pt x="30" y="44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6" y="45"/>
                  </a:lnTo>
                  <a:lnTo>
                    <a:pt x="25" y="46"/>
                  </a:lnTo>
                  <a:lnTo>
                    <a:pt x="24" y="46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18" y="46"/>
                  </a:lnTo>
                  <a:lnTo>
                    <a:pt x="27" y="46"/>
                  </a:lnTo>
                  <a:lnTo>
                    <a:pt x="26" y="46"/>
                  </a:lnTo>
                  <a:lnTo>
                    <a:pt x="25" y="46"/>
                  </a:lnTo>
                  <a:lnTo>
                    <a:pt x="23" y="46"/>
                  </a:lnTo>
                  <a:lnTo>
                    <a:pt x="22" y="46"/>
                  </a:lnTo>
                  <a:lnTo>
                    <a:pt x="20" y="46"/>
                  </a:lnTo>
                  <a:lnTo>
                    <a:pt x="19" y="45"/>
                  </a:lnTo>
                  <a:lnTo>
                    <a:pt x="18" y="45"/>
                  </a:lnTo>
                  <a:lnTo>
                    <a:pt x="17" y="45"/>
                  </a:lnTo>
                  <a:lnTo>
                    <a:pt x="16" y="44"/>
                  </a:lnTo>
                  <a:lnTo>
                    <a:pt x="15" y="44"/>
                  </a:lnTo>
                  <a:lnTo>
                    <a:pt x="13" y="43"/>
                  </a:lnTo>
                  <a:lnTo>
                    <a:pt x="12" y="42"/>
                  </a:lnTo>
                  <a:lnTo>
                    <a:pt x="11" y="42"/>
                  </a:lnTo>
                  <a:lnTo>
                    <a:pt x="10" y="41"/>
                  </a:lnTo>
                  <a:lnTo>
                    <a:pt x="9" y="39"/>
                  </a:lnTo>
                  <a:lnTo>
                    <a:pt x="8" y="38"/>
                  </a:lnTo>
                  <a:lnTo>
                    <a:pt x="6" y="38"/>
                  </a:lnTo>
                  <a:lnTo>
                    <a:pt x="5" y="37"/>
                  </a:lnTo>
                  <a:lnTo>
                    <a:pt x="5" y="36"/>
                  </a:lnTo>
                  <a:lnTo>
                    <a:pt x="4" y="35"/>
                  </a:lnTo>
                  <a:lnTo>
                    <a:pt x="3" y="34"/>
                  </a:lnTo>
                  <a:lnTo>
                    <a:pt x="3" y="32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1" y="29"/>
                  </a:lnTo>
                  <a:lnTo>
                    <a:pt x="1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000000"/>
            </a:solidFill>
            <a:ln w="17463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4" name="Line 94"/>
            <p:cNvSpPr>
              <a:spLocks noChangeShapeType="1"/>
            </p:cNvSpPr>
            <p:nvPr/>
          </p:nvSpPr>
          <p:spPr bwMode="auto">
            <a:xfrm flipH="1">
              <a:off x="7516813" y="1467693"/>
              <a:ext cx="368300" cy="1587"/>
            </a:xfrm>
            <a:prstGeom prst="line">
              <a:avLst/>
            </a:prstGeom>
            <a:noFill/>
            <a:ln w="174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7324725" y="1848693"/>
              <a:ext cx="160338" cy="198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7645400" y="1535955"/>
              <a:ext cx="160338" cy="198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TW" sz="13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Q </a:t>
              </a:r>
              <a:endParaRPr lang="en-US" altLang="zh-TW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31" name="Rectangle 131"/>
            <p:cNvSpPr>
              <a:spLocks noChangeArrowheads="1"/>
            </p:cNvSpPr>
            <p:nvPr/>
          </p:nvSpPr>
          <p:spPr bwMode="auto">
            <a:xfrm>
              <a:off x="7770813" y="1620093"/>
              <a:ext cx="95250" cy="15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TW" altLang="en-US" sz="1000">
                  <a:solidFill>
                    <a:srgbClr val="000000"/>
                  </a:solidFill>
                  <a:latin typeface="Times-Roman" charset="0"/>
                  <a:ea typeface="新細明體" panose="02020500000000000000" pitchFamily="18" charset="-120"/>
                </a:rPr>
                <a:t>3 </a:t>
              </a:r>
              <a:endParaRPr lang="zh-TW" altLang="en-US" sz="2400">
                <a:solidFill>
                  <a:schemeClr val="tx1"/>
                </a:solidFill>
                <a:latin typeface="Times New Roman" panose="02020603050405020304" pitchFamily="18" charset="0"/>
                <a:ea typeface="新細明體" panose="02020500000000000000" pitchFamily="18" charset="-120"/>
              </a:endParaRPr>
            </a:p>
          </p:txBody>
        </p:sp>
        <p:sp>
          <p:nvSpPr>
            <p:cNvPr id="143" name="AutoShape 143"/>
            <p:cNvSpPr>
              <a:spLocks noChangeArrowheads="1"/>
            </p:cNvSpPr>
            <p:nvPr/>
          </p:nvSpPr>
          <p:spPr bwMode="auto">
            <a:xfrm>
              <a:off x="4165600" y="1167655"/>
              <a:ext cx="419100" cy="387350"/>
            </a:xfrm>
            <a:prstGeom prst="flowChartDela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  <p:sp>
          <p:nvSpPr>
            <p:cNvPr id="144" name="AutoShape 144"/>
            <p:cNvSpPr>
              <a:spLocks noChangeArrowheads="1"/>
            </p:cNvSpPr>
            <p:nvPr/>
          </p:nvSpPr>
          <p:spPr bwMode="auto">
            <a:xfrm>
              <a:off x="6043613" y="1167655"/>
              <a:ext cx="419100" cy="387350"/>
            </a:xfrm>
            <a:prstGeom prst="flowChartDelay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en-US"/>
            </a:p>
          </p:txBody>
        </p:sp>
      </p:grpSp>
      <p:sp>
        <p:nvSpPr>
          <p:cNvPr id="14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761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7630294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Binary Up-Counter (with JK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147" name="Picture 4" descr="AACFLRO0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48200" y="797768"/>
            <a:ext cx="3979863" cy="5943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8" name="Rectangle 3"/>
          <p:cNvSpPr txBox="1">
            <a:spLocks noChangeArrowheads="1"/>
          </p:cNvSpPr>
          <p:nvPr/>
        </p:nvSpPr>
        <p:spPr bwMode="auto">
          <a:xfrm>
            <a:off x="251520" y="1196752"/>
            <a:ext cx="4608512" cy="4007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ea typeface="新細明體" panose="02020500000000000000" pitchFamily="18" charset="-120"/>
              </a:rPr>
              <a:t>Synchronous counters</a:t>
            </a:r>
          </a:p>
          <a:p>
            <a:pPr marL="742950" lvl="1" indent="-285750"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All of the FFs are triggered simultaneously by the clock input pulses.</a:t>
            </a:r>
          </a:p>
          <a:p>
            <a:pPr marL="742950" lvl="1" indent="-285750"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All FFs change at same time</a:t>
            </a:r>
          </a:p>
          <a:p>
            <a:pPr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ea typeface="新細明體" panose="02020500000000000000" pitchFamily="18" charset="-120"/>
              </a:rPr>
              <a:t>Remember</a:t>
            </a:r>
          </a:p>
          <a:p>
            <a:pPr marL="742950" lvl="1" indent="-285750"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If J=K=0, flop maintains value</a:t>
            </a:r>
          </a:p>
          <a:p>
            <a:pPr marL="742950" lvl="1" indent="-285750"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If J=K=1, flop toggles</a:t>
            </a:r>
          </a:p>
          <a:p>
            <a:pPr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ea typeface="新細明體" panose="02020500000000000000" pitchFamily="18" charset="-120"/>
              </a:rPr>
              <a:t>Most</a:t>
            </a:r>
            <a:r>
              <a:rPr lang="en-US" altLang="zh-TW" sz="2000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counters are synchronous in computer systems.</a:t>
            </a:r>
          </a:p>
          <a:p>
            <a:pPr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2000" b="0" dirty="0" smtClean="0">
                <a:ea typeface="新細明體" panose="02020500000000000000" pitchFamily="18" charset="-120"/>
              </a:rPr>
              <a:t>Can also be made from D flops</a:t>
            </a:r>
          </a:p>
          <a:p>
            <a:pPr lvl="1"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Value increments on </a:t>
            </a:r>
            <a:r>
              <a:rPr lang="en-US" altLang="zh-TW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positive edge</a:t>
            </a:r>
            <a:endParaRPr lang="en-US" altLang="zh-TW" b="0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350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8056693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Binary Down-Counter (with JK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59632" y="1628800"/>
            <a:ext cx="1656184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Q</a:t>
            </a:r>
            <a:r>
              <a:rPr lang="en-US" altLang="zh-TW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8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Q</a:t>
            </a:r>
            <a:r>
              <a:rPr lang="en-US" altLang="zh-TW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Q</a:t>
            </a:r>
            <a:r>
              <a:rPr lang="en-US" altLang="zh-TW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2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Q</a:t>
            </a:r>
            <a:r>
              <a:rPr lang="en-US" altLang="zh-TW" sz="2000" baseline="-25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endParaRPr lang="en-US" altLang="zh-TW" sz="20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sz="20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</a:t>
            </a:r>
            <a:r>
              <a:rPr lang="en-US" altLang="zh-TW" sz="2000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endParaRPr lang="zh-TW" altLang="en-US" sz="20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520824" y="1177431"/>
            <a:ext cx="89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Down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703" y="908720"/>
            <a:ext cx="4105275" cy="5667375"/>
          </a:xfrm>
          <a:prstGeom prst="rect">
            <a:avLst/>
          </a:prstGeom>
        </p:spPr>
      </p:pic>
      <p:sp>
        <p:nvSpPr>
          <p:cNvPr id="3" name="橢圓 2"/>
          <p:cNvSpPr/>
          <p:nvPr/>
        </p:nvSpPr>
        <p:spPr bwMode="auto">
          <a:xfrm>
            <a:off x="7164288" y="1340768"/>
            <a:ext cx="357336" cy="36004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橢圓 12"/>
          <p:cNvSpPr/>
          <p:nvPr/>
        </p:nvSpPr>
        <p:spPr bwMode="auto">
          <a:xfrm>
            <a:off x="7216632" y="2614064"/>
            <a:ext cx="357336" cy="36004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橢圓 13"/>
          <p:cNvSpPr/>
          <p:nvPr/>
        </p:nvSpPr>
        <p:spPr bwMode="auto">
          <a:xfrm>
            <a:off x="7196968" y="3861048"/>
            <a:ext cx="357336" cy="36004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橢圓 14"/>
          <p:cNvSpPr/>
          <p:nvPr/>
        </p:nvSpPr>
        <p:spPr bwMode="auto">
          <a:xfrm>
            <a:off x="7199672" y="5157192"/>
            <a:ext cx="357336" cy="360040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0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830" y="836712"/>
            <a:ext cx="4819650" cy="5743575"/>
          </a:xfrm>
          <a:prstGeom prst="rect">
            <a:avLst/>
          </a:prstGeom>
        </p:spPr>
      </p:pic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8292335" cy="372603"/>
          </a:xfrm>
        </p:spPr>
        <p:txBody>
          <a:bodyPr/>
          <a:lstStyle/>
          <a:p>
            <a:r>
              <a:rPr lang="en-US" altLang="zh-TW" dirty="0"/>
              <a:t>4-bit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 </a:t>
            </a:r>
            <a:r>
              <a:rPr lang="en-US" altLang="zh-TW" dirty="0" smtClean="0"/>
              <a:t>Binary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Up/Down Counter (with T FFs)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23528" y="2060848"/>
            <a:ext cx="4464496" cy="2848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 smtClean="0">
                <a:ea typeface="新細明體" panose="02020500000000000000" pitchFamily="18" charset="-120"/>
              </a:rPr>
              <a:t>Up/Down Counter can either count </a:t>
            </a:r>
            <a:r>
              <a:rPr lang="en-US" altLang="zh-TW" sz="1800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up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 or </a:t>
            </a:r>
            <a:r>
              <a:rPr lang="en-US" altLang="zh-TW" sz="1800" b="0" dirty="0" smtClean="0">
                <a:solidFill>
                  <a:schemeClr val="tx2"/>
                </a:solidFill>
                <a:ea typeface="新細明體" panose="02020500000000000000" pitchFamily="18" charset="-120"/>
              </a:rPr>
              <a:t>down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 on each clock cycle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 smtClean="0">
                <a:ea typeface="新細明體" panose="02020500000000000000" pitchFamily="18" charset="-120"/>
              </a:rPr>
              <a:t>Up counter counts from 0000 to 1111 and then changes back to 0000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 smtClean="0">
                <a:ea typeface="新細明體" panose="02020500000000000000" pitchFamily="18" charset="-120"/>
              </a:rPr>
              <a:t>Down counter counts from 1111 to 0000 and then back to 1111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 smtClean="0">
                <a:ea typeface="新細明體" panose="02020500000000000000" pitchFamily="18" charset="-120"/>
              </a:rPr>
              <a:t>Counter counts up or down each clock cycle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 smtClean="0">
                <a:ea typeface="新細明體" panose="02020500000000000000" pitchFamily="18" charset="-120"/>
              </a:rPr>
              <a:t>Output changes occur on clock rising edge</a:t>
            </a:r>
            <a:endParaRPr lang="en-US" altLang="zh-TW" sz="1800" b="0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2310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3702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Counters with Parallel Load</a:t>
            </a:r>
          </a:p>
        </p:txBody>
      </p:sp>
      <p:sp>
        <p:nvSpPr>
          <p:cNvPr id="592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066800"/>
            <a:ext cx="3200400" cy="2461187"/>
          </a:xfrm>
        </p:spPr>
        <p:txBody>
          <a:bodyPr/>
          <a:lstStyle/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ea typeface="新細明體" panose="02020500000000000000" pitchFamily="18" charset="-120"/>
              </a:rPr>
              <a:t>Counters with parallel load can have a preset value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solidFill>
                  <a:schemeClr val="tx2"/>
                </a:solidFill>
                <a:ea typeface="新細明體" panose="02020500000000000000" pitchFamily="18" charset="-120"/>
              </a:rPr>
              <a:t>Load</a:t>
            </a:r>
            <a:r>
              <a:rPr lang="en-US" altLang="zh-TW" sz="1800" b="0" dirty="0">
                <a:ea typeface="新細明體" panose="02020500000000000000" pitchFamily="18" charset="-120"/>
              </a:rPr>
              <a:t> signal indicates that data (I</a:t>
            </a:r>
            <a:r>
              <a:rPr lang="en-US" altLang="zh-TW" sz="1800" b="0" baseline="-25000" dirty="0">
                <a:ea typeface="新細明體" panose="02020500000000000000" pitchFamily="18" charset="-120"/>
              </a:rPr>
              <a:t>3</a:t>
            </a:r>
            <a:r>
              <a:rPr lang="en-US" altLang="zh-TW" sz="1800" b="0" dirty="0">
                <a:ea typeface="新細明體" panose="02020500000000000000" pitchFamily="18" charset="-120"/>
              </a:rPr>
              <a:t>…I</a:t>
            </a:r>
            <a:r>
              <a:rPr lang="en-US" altLang="zh-TW" sz="1800" b="0" baseline="-25000" dirty="0">
                <a:ea typeface="新細明體" panose="02020500000000000000" pitchFamily="18" charset="-120"/>
              </a:rPr>
              <a:t>0</a:t>
            </a:r>
            <a:r>
              <a:rPr lang="en-US" altLang="zh-TW" sz="1800" b="0" dirty="0">
                <a:ea typeface="新細明體" panose="02020500000000000000" pitchFamily="18" charset="-120"/>
              </a:rPr>
              <a:t>) should be loaded into the counter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solidFill>
                  <a:schemeClr val="tx2"/>
                </a:solidFill>
                <a:ea typeface="新細明體" panose="02020500000000000000" pitchFamily="18" charset="-120"/>
              </a:rPr>
              <a:t>Clear </a:t>
            </a:r>
            <a:r>
              <a:rPr lang="en-US" altLang="zh-TW" sz="1800" b="0" dirty="0">
                <a:ea typeface="新細明體" panose="02020500000000000000" pitchFamily="18" charset="-120"/>
              </a:rPr>
              <a:t>resets counter to all zeros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solidFill>
                  <a:schemeClr val="tx2"/>
                </a:solidFill>
                <a:ea typeface="新細明體" panose="02020500000000000000" pitchFamily="18" charset="-120"/>
              </a:rPr>
              <a:t>Carry output </a:t>
            </a:r>
            <a:r>
              <a:rPr lang="en-US" altLang="zh-TW" sz="1800" b="0" dirty="0">
                <a:ea typeface="新細明體" panose="02020500000000000000" pitchFamily="18" charset="-120"/>
              </a:rPr>
              <a:t>could be used for higher-order bits</a:t>
            </a:r>
            <a:endParaRPr lang="en-US" altLang="zh-TW" sz="1800" b="0" dirty="0">
              <a:solidFill>
                <a:schemeClr val="tx2"/>
              </a:solidFill>
              <a:ea typeface="新細明體" panose="02020500000000000000" pitchFamily="18" charset="-120"/>
            </a:endParaRPr>
          </a:p>
        </p:txBody>
      </p:sp>
      <p:pic>
        <p:nvPicPr>
          <p:cNvPr id="592900" name="Picture 4" descr="AACFLRQ0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63888" y="762000"/>
            <a:ext cx="5491162" cy="5791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92902" name="Text Box 6"/>
          <p:cNvSpPr txBox="1">
            <a:spLocks noChangeArrowheads="1"/>
          </p:cNvSpPr>
          <p:nvPr/>
        </p:nvSpPr>
        <p:spPr bwMode="auto">
          <a:xfrm>
            <a:off x="0" y="4220815"/>
            <a:ext cx="3648075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ea typeface="新細明體" panose="02020500000000000000" pitchFamily="18" charset="-120"/>
              </a:rPr>
              <a:t>Clear    </a:t>
            </a:r>
            <a:r>
              <a:rPr lang="en-US" altLang="zh-TW" sz="1400" b="1" dirty="0" err="1">
                <a:solidFill>
                  <a:schemeClr val="tx1"/>
                </a:solidFill>
                <a:ea typeface="新細明體" panose="02020500000000000000" pitchFamily="18" charset="-120"/>
              </a:rPr>
              <a:t>Clk</a:t>
            </a:r>
            <a:r>
              <a:rPr lang="en-US" altLang="zh-TW" sz="1400" b="1" dirty="0">
                <a:solidFill>
                  <a:schemeClr val="tx1"/>
                </a:solidFill>
                <a:ea typeface="新細明體" panose="02020500000000000000" pitchFamily="18" charset="-120"/>
              </a:rPr>
              <a:t>     Load   Count     Function</a:t>
            </a:r>
          </a:p>
          <a:p>
            <a:r>
              <a:rPr lang="en-US" altLang="zh-TW" sz="1400" b="1" dirty="0">
                <a:ea typeface="新細明體" panose="02020500000000000000" pitchFamily="18" charset="-120"/>
              </a:rPr>
              <a:t>    0         X         </a:t>
            </a:r>
            <a:r>
              <a:rPr lang="en-US" altLang="zh-TW" sz="1400" b="1" dirty="0" err="1">
                <a:ea typeface="新細明體" panose="02020500000000000000" pitchFamily="18" charset="-120"/>
              </a:rPr>
              <a:t>X</a:t>
            </a:r>
            <a:r>
              <a:rPr lang="en-US" altLang="zh-TW" sz="1400" b="1" dirty="0">
                <a:ea typeface="新細明體" panose="02020500000000000000" pitchFamily="18" charset="-120"/>
              </a:rPr>
              <a:t>          </a:t>
            </a:r>
            <a:r>
              <a:rPr lang="en-US" altLang="zh-TW" sz="1400" b="1" dirty="0" err="1">
                <a:ea typeface="新細明體" panose="02020500000000000000" pitchFamily="18" charset="-120"/>
              </a:rPr>
              <a:t>X</a:t>
            </a:r>
            <a:r>
              <a:rPr lang="en-US" altLang="zh-TW" sz="1400" b="1" dirty="0">
                <a:ea typeface="新細明體" panose="02020500000000000000" pitchFamily="18" charset="-120"/>
              </a:rPr>
              <a:t>         Clear to 0</a:t>
            </a:r>
          </a:p>
          <a:p>
            <a:r>
              <a:rPr lang="en-US" altLang="zh-TW" sz="1400" b="1" dirty="0">
                <a:ea typeface="新細明體" panose="02020500000000000000" pitchFamily="18" charset="-120"/>
              </a:rPr>
              <a:t>    1        ↑         1          X         Load inputs</a:t>
            </a:r>
          </a:p>
          <a:p>
            <a:r>
              <a:rPr lang="en-US" altLang="zh-TW" sz="1400" b="1" dirty="0">
                <a:ea typeface="新細明體" panose="02020500000000000000" pitchFamily="18" charset="-120"/>
              </a:rPr>
              <a:t>    1        ↑         0          1         Count</a:t>
            </a:r>
          </a:p>
          <a:p>
            <a:r>
              <a:rPr lang="en-US" altLang="zh-TW" sz="1400" b="1" dirty="0">
                <a:ea typeface="新細明體" panose="02020500000000000000" pitchFamily="18" charset="-120"/>
              </a:rPr>
              <a:t>    1        ↑         0          0         No Change</a:t>
            </a:r>
          </a:p>
          <a:p>
            <a:endParaRPr lang="zh-TW" altLang="en-US" sz="1400" b="1" dirty="0">
              <a:ea typeface="新細明體" panose="02020500000000000000" pitchFamily="18" charset="-120"/>
            </a:endParaRPr>
          </a:p>
        </p:txBody>
      </p:sp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2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90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3BEB0923-4CE3-4BB4-8602-CEDD4B4D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48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DB3A68A-4B6F-405E-B03B-AAE386371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08720"/>
            <a:ext cx="78851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800" b="1" dirty="0">
                <a:solidFill>
                  <a:srgbClr val="0070C0"/>
                </a:solidFill>
                <a:latin typeface="Arial" panose="020B0604020202020204" pitchFamily="34" charset="0"/>
              </a:rPr>
              <a:t>Practice Exercise </a:t>
            </a:r>
            <a:r>
              <a:rPr lang="en-US" altLang="zh-TW" sz="18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6.3</a:t>
            </a:r>
          </a:p>
          <a:p>
            <a:r>
              <a:rPr lang="en-US" altLang="zh-TW" sz="1800" dirty="0"/>
              <a:t>How do a ripple counter and a synchronous counter differ in their behavior?</a:t>
            </a:r>
          </a:p>
          <a:p>
            <a:endParaRPr lang="en-US" altLang="zh-TW" sz="1800" b="1" dirty="0">
              <a:latin typeface="Arial" panose="020B0604020202020204" pitchFamily="34" charset="0"/>
            </a:endParaRPr>
          </a:p>
          <a:p>
            <a:r>
              <a:rPr lang="en-US" altLang="zh-TW" sz="1800" b="1" dirty="0">
                <a:latin typeface="Arial" panose="020B0604020202020204" pitchFamily="34" charset="0"/>
              </a:rPr>
              <a:t>Answer: </a:t>
            </a:r>
            <a:endParaRPr lang="zh-TW" altLang="en-US" sz="18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446" y="2124628"/>
            <a:ext cx="849694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chemeClr val="tx1"/>
                </a:solidFill>
              </a:rPr>
              <a:t>All of the flip-flops in a synchronous counter are synchronized by receiving a common clock pulse; only the first stage of a ripple counter receives a clock </a:t>
            </a:r>
            <a:r>
              <a:rPr lang="en-US" altLang="zh-TW" dirty="0" smtClean="0">
                <a:solidFill>
                  <a:schemeClr val="tx1"/>
                </a:solidFill>
              </a:rPr>
              <a:t>pulse.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The </a:t>
            </a:r>
            <a:r>
              <a:rPr lang="en-US" altLang="zh-TW" dirty="0">
                <a:solidFill>
                  <a:schemeClr val="tx1"/>
                </a:solidFill>
              </a:rPr>
              <a:t>stages of a synchronous counter are updated simultaneous by a common clock; the stages of a ripple counter are updated one at a time. </a:t>
            </a: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l"/>
            </a:pPr>
            <a:r>
              <a:rPr lang="en-US" altLang="zh-TW" dirty="0" smtClean="0">
                <a:solidFill>
                  <a:schemeClr val="tx1"/>
                </a:solidFill>
              </a:rPr>
              <a:t>A </a:t>
            </a:r>
            <a:r>
              <a:rPr lang="en-US" altLang="zh-TW" dirty="0">
                <a:solidFill>
                  <a:schemeClr val="tx1"/>
                </a:solidFill>
              </a:rPr>
              <a:t>synchronous counter operates faster than a ripple counter. </a:t>
            </a:r>
          </a:p>
        </p:txBody>
      </p:sp>
    </p:spTree>
    <p:extLst>
      <p:ext uri="{BB962C8B-B14F-4D97-AF65-F5344CB8AC3E}">
        <p14:creationId xmlns:p14="http://schemas.microsoft.com/office/powerpoint/2010/main" val="263868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7584" y="1988840"/>
            <a:ext cx="6193184" cy="765175"/>
          </a:xfrm>
        </p:spPr>
        <p:txBody>
          <a:bodyPr/>
          <a:lstStyle/>
          <a:p>
            <a:pPr eaLnBrk="1" hangingPunct="1"/>
            <a:r>
              <a:rPr lang="en-US" altLang="zh-TW" sz="3600" dirty="0" smtClean="0">
                <a:ea typeface="新細明體" panose="02020500000000000000" pitchFamily="18" charset="-120"/>
                <a:cs typeface="華康新特圓體"/>
              </a:rPr>
              <a:t>Other Synchronous Counters</a:t>
            </a:r>
            <a:endParaRPr lang="en-US" altLang="zh-TW" sz="3600" i="1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華康新特圓體"/>
            </a:endParaRPr>
          </a:p>
        </p:txBody>
      </p:sp>
    </p:spTree>
    <p:extLst>
      <p:ext uri="{BB962C8B-B14F-4D97-AF65-F5344CB8AC3E}">
        <p14:creationId xmlns:p14="http://schemas.microsoft.com/office/powerpoint/2010/main" val="220056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556790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Register</a:t>
            </a:r>
            <a:r>
              <a:rPr lang="zh-TW" altLang="en-US" dirty="0" smtClean="0">
                <a:ea typeface="新細明體" panose="02020500000000000000" pitchFamily="18" charset="-120"/>
              </a:rPr>
              <a:t> </a:t>
            </a:r>
            <a:r>
              <a:rPr lang="en-US" altLang="zh-TW" dirty="0" smtClean="0">
                <a:ea typeface="新細明體" panose="02020500000000000000" pitchFamily="18" charset="-120"/>
              </a:rPr>
              <a:t>Symbol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3564616" y="908720"/>
            <a:ext cx="3674384" cy="2478947"/>
            <a:chOff x="2833923" y="997223"/>
            <a:chExt cx="3674384" cy="2478947"/>
          </a:xfrm>
        </p:grpSpPr>
        <p:sp>
          <p:nvSpPr>
            <p:cNvPr id="18" name="矩形 17"/>
            <p:cNvSpPr/>
            <p:nvPr/>
          </p:nvSpPr>
          <p:spPr>
            <a:xfrm>
              <a:off x="4032626" y="997223"/>
              <a:ext cx="1039749" cy="187220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Parallel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Register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19" name="直線單箭頭接點 18"/>
            <p:cNvCxnSpPr/>
            <p:nvPr/>
          </p:nvCxnSpPr>
          <p:spPr>
            <a:xfrm>
              <a:off x="3312546" y="1299145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24" name="文字方塊 23"/>
            <p:cNvSpPr txBox="1"/>
            <p:nvPr/>
          </p:nvSpPr>
          <p:spPr>
            <a:xfrm>
              <a:off x="5736868" y="1074114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A[0]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26" name="直線單箭頭接點 25"/>
            <p:cNvCxnSpPr/>
            <p:nvPr/>
          </p:nvCxnSpPr>
          <p:spPr>
            <a:xfrm flipV="1">
              <a:off x="4757490" y="2869431"/>
              <a:ext cx="0" cy="301922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40" name="文字方塊 39"/>
            <p:cNvSpPr txBox="1"/>
            <p:nvPr/>
          </p:nvSpPr>
          <p:spPr>
            <a:xfrm>
              <a:off x="4594311" y="3106838"/>
              <a:ext cx="95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Clock</a:t>
              </a:r>
              <a:endParaRPr kumimoji="0" lang="zh-TW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43" name="直線單箭頭接點 42"/>
            <p:cNvCxnSpPr/>
            <p:nvPr/>
          </p:nvCxnSpPr>
          <p:spPr>
            <a:xfrm>
              <a:off x="3317330" y="1570409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4" name="直線單箭頭接點 43"/>
            <p:cNvCxnSpPr/>
            <p:nvPr/>
          </p:nvCxnSpPr>
          <p:spPr>
            <a:xfrm>
              <a:off x="3325714" y="1866825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5" name="直線單箭頭接點 44"/>
            <p:cNvCxnSpPr/>
            <p:nvPr/>
          </p:nvCxnSpPr>
          <p:spPr>
            <a:xfrm>
              <a:off x="3317330" y="2163241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6" name="直線單箭頭接點 45"/>
            <p:cNvCxnSpPr/>
            <p:nvPr/>
          </p:nvCxnSpPr>
          <p:spPr>
            <a:xfrm>
              <a:off x="5065186" y="1292342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7" name="直線單箭頭接點 46"/>
            <p:cNvCxnSpPr/>
            <p:nvPr/>
          </p:nvCxnSpPr>
          <p:spPr>
            <a:xfrm>
              <a:off x="5069970" y="1563606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8" name="直線單箭頭接點 47"/>
            <p:cNvCxnSpPr/>
            <p:nvPr/>
          </p:nvCxnSpPr>
          <p:spPr>
            <a:xfrm>
              <a:off x="5078354" y="1860022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49" name="直線單箭頭接點 48"/>
            <p:cNvCxnSpPr/>
            <p:nvPr/>
          </p:nvCxnSpPr>
          <p:spPr>
            <a:xfrm>
              <a:off x="5069970" y="2156438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50" name="文字方塊 49"/>
            <p:cNvSpPr txBox="1"/>
            <p:nvPr/>
          </p:nvSpPr>
          <p:spPr>
            <a:xfrm>
              <a:off x="5742721" y="1355058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A[1]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742326" y="1648507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A[2]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748179" y="1929451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A[3]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2833923" y="1074114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I[0]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4" name="文字方塊 53"/>
            <p:cNvSpPr txBox="1"/>
            <p:nvPr/>
          </p:nvSpPr>
          <p:spPr>
            <a:xfrm>
              <a:off x="2839776" y="1355058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I[1]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2839381" y="1648507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I[2]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2845234" y="1929451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I[3]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57" name="直線單箭頭接點 56"/>
            <p:cNvCxnSpPr/>
            <p:nvPr/>
          </p:nvCxnSpPr>
          <p:spPr>
            <a:xfrm>
              <a:off x="3312546" y="2595289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9" name="文字方塊 8"/>
            <p:cNvSpPr txBox="1"/>
            <p:nvPr/>
          </p:nvSpPr>
          <p:spPr>
            <a:xfrm>
              <a:off x="2875109" y="2593992"/>
              <a:ext cx="901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 smtClean="0">
                  <a:solidFill>
                    <a:schemeClr val="tx1"/>
                  </a:solidFill>
                </a:rPr>
                <a:t>Clear_b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3598524" y="4033249"/>
            <a:ext cx="3260412" cy="2495283"/>
            <a:chOff x="2916919" y="4028647"/>
            <a:chExt cx="3260412" cy="2495283"/>
          </a:xfrm>
        </p:grpSpPr>
        <p:cxnSp>
          <p:nvCxnSpPr>
            <p:cNvPr id="29" name="直線單箭頭接點 28"/>
            <p:cNvCxnSpPr/>
            <p:nvPr/>
          </p:nvCxnSpPr>
          <p:spPr>
            <a:xfrm>
              <a:off x="3370175" y="4828245"/>
              <a:ext cx="720080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直線單箭頭接點 29"/>
            <p:cNvCxnSpPr/>
            <p:nvPr/>
          </p:nvCxnSpPr>
          <p:spPr>
            <a:xfrm>
              <a:off x="5130327" y="4828245"/>
              <a:ext cx="608024" cy="0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直線接點 30"/>
            <p:cNvCxnSpPr/>
            <p:nvPr/>
          </p:nvCxnSpPr>
          <p:spPr>
            <a:xfrm>
              <a:off x="3622203" y="4720233"/>
              <a:ext cx="216024" cy="21602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cxnSp>
          <p:nvCxnSpPr>
            <p:cNvPr id="32" name="直線接點 31"/>
            <p:cNvCxnSpPr/>
            <p:nvPr/>
          </p:nvCxnSpPr>
          <p:spPr>
            <a:xfrm>
              <a:off x="5315747" y="4720233"/>
              <a:ext cx="216024" cy="216024"/>
            </a:xfrm>
            <a:prstGeom prst="line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</a:ln>
            <a:effectLst/>
          </p:spPr>
        </p:cxnSp>
        <p:sp>
          <p:nvSpPr>
            <p:cNvPr id="33" name="文字方塊 32"/>
            <p:cNvSpPr txBox="1"/>
            <p:nvPr/>
          </p:nvSpPr>
          <p:spPr>
            <a:xfrm>
              <a:off x="3071163" y="4275210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I[3:0]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5417203" y="4275210"/>
              <a:ext cx="760128" cy="369332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A[3:0]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3856177" y="6154598"/>
              <a:ext cx="95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Load</a:t>
              </a:r>
              <a:endParaRPr kumimoji="0" lang="zh-TW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4074436" y="4028647"/>
              <a:ext cx="1039749" cy="1872208"/>
            </a:xfrm>
            <a:prstGeom prst="rect">
              <a:avLst/>
            </a:prstGeom>
            <a:noFill/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Parallel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Register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61" name="直線單箭頭接點 60"/>
            <p:cNvCxnSpPr/>
            <p:nvPr/>
          </p:nvCxnSpPr>
          <p:spPr>
            <a:xfrm flipV="1">
              <a:off x="4822631" y="5900855"/>
              <a:ext cx="0" cy="253743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62" name="文字方塊 61"/>
            <p:cNvSpPr txBox="1"/>
            <p:nvPr/>
          </p:nvSpPr>
          <p:spPr>
            <a:xfrm>
              <a:off x="4636121" y="6141879"/>
              <a:ext cx="956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Clock</a:t>
              </a:r>
              <a:endParaRPr kumimoji="0" lang="zh-TW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cxnSp>
          <p:nvCxnSpPr>
            <p:cNvPr id="77" name="直線單箭頭接點 76"/>
            <p:cNvCxnSpPr/>
            <p:nvPr/>
          </p:nvCxnSpPr>
          <p:spPr>
            <a:xfrm>
              <a:off x="3354356" y="5626713"/>
              <a:ext cx="720080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78" name="文字方塊 77"/>
            <p:cNvSpPr txBox="1"/>
            <p:nvPr/>
          </p:nvSpPr>
          <p:spPr>
            <a:xfrm>
              <a:off x="2916919" y="5625416"/>
              <a:ext cx="9012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err="1" smtClean="0">
                  <a:solidFill>
                    <a:schemeClr val="tx1"/>
                  </a:solidFill>
                </a:rPr>
                <a:t>Clear_b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直線單箭頭接點 78"/>
            <p:cNvCxnSpPr/>
            <p:nvPr/>
          </p:nvCxnSpPr>
          <p:spPr>
            <a:xfrm flipH="1" flipV="1">
              <a:off x="4338239" y="5914873"/>
              <a:ext cx="6328" cy="2397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sp>
        <p:nvSpPr>
          <p:cNvPr id="81" name="弧形箭號 (左彎) 80"/>
          <p:cNvSpPr/>
          <p:nvPr/>
        </p:nvSpPr>
        <p:spPr bwMode="auto">
          <a:xfrm>
            <a:off x="7591541" y="3018335"/>
            <a:ext cx="720080" cy="1518074"/>
          </a:xfrm>
          <a:prstGeom prst="curvedLeftArrow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2" name="文字方塊 81"/>
          <p:cNvSpPr txBox="1"/>
          <p:nvPr/>
        </p:nvSpPr>
        <p:spPr>
          <a:xfrm>
            <a:off x="404041" y="3026361"/>
            <a:ext cx="30292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if signals I[0]~I[3] arrive at different time, due to some combinational circuit delay?</a:t>
            </a:r>
            <a:endParaRPr lang="zh-TW" altLang="en-US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圖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529" y="3165584"/>
            <a:ext cx="1188145" cy="3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1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5309146" cy="372603"/>
          </a:xfrm>
        </p:spPr>
        <p:txBody>
          <a:bodyPr/>
          <a:lstStyle/>
          <a:p>
            <a:r>
              <a:rPr lang="en-US" altLang="zh-TW" dirty="0" smtClean="0"/>
              <a:t>Divide-by-4 clock frequency divider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264" y="6307410"/>
            <a:ext cx="1752600" cy="3619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36712"/>
            <a:ext cx="3384376" cy="4376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541709"/>
            <a:ext cx="5298157" cy="207524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126" y="3789040"/>
            <a:ext cx="5733256" cy="2205711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822554" y="1274347"/>
            <a:ext cx="2004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000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en-US" altLang="zh-TW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1/4</a:t>
            </a:r>
            <a:r>
              <a:rPr lang="en-US" altLang="zh-TW" sz="2400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sz="2400" b="1" i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000" b="1" baseline="-250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endParaRPr lang="zh-TW" altLang="en-US" sz="2000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239000" y="4443426"/>
            <a:ext cx="200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Q0</a:t>
            </a:r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TW" b="1" i="1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="1" baseline="-25000" dirty="0" err="1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clock</a:t>
            </a:r>
            <a:endParaRPr lang="zh-TW" altLang="en-US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239000" y="5068892"/>
            <a:ext cx="2004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  <a:r>
              <a:rPr lang="en-US" altLang="zh-TW" b="1" i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f</a:t>
            </a:r>
            <a:r>
              <a:rPr lang="en-US" altLang="zh-TW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Q0</a:t>
            </a:r>
            <a:endParaRPr lang="zh-TW" altLang="en-US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22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6968254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BCD Counters </a:t>
            </a:r>
            <a:r>
              <a:rPr lang="en-US" altLang="zh-TW" dirty="0"/>
              <a:t>Implemented by Binary 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7344816" cy="389554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742" y="1124744"/>
            <a:ext cx="4000500" cy="3419475"/>
          </a:xfrm>
          <a:prstGeom prst="rect">
            <a:avLst/>
          </a:prstGeom>
        </p:spPr>
      </p:pic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87624" y="5244405"/>
            <a:ext cx="374173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  <a:ea typeface="新細明體" panose="02020500000000000000" pitchFamily="18" charset="-120"/>
              </a:rPr>
              <a:t>Clear    </a:t>
            </a:r>
            <a:r>
              <a:rPr lang="en-US" altLang="zh-TW" sz="1400" b="1" dirty="0" err="1">
                <a:solidFill>
                  <a:schemeClr val="tx1"/>
                </a:solidFill>
                <a:ea typeface="新細明體" panose="02020500000000000000" pitchFamily="18" charset="-120"/>
              </a:rPr>
              <a:t>Clk</a:t>
            </a:r>
            <a:r>
              <a:rPr lang="en-US" altLang="zh-TW" sz="1400" b="1" dirty="0">
                <a:solidFill>
                  <a:schemeClr val="tx1"/>
                </a:solidFill>
                <a:ea typeface="新細明體" panose="02020500000000000000" pitchFamily="18" charset="-120"/>
              </a:rPr>
              <a:t>     Load   Count     Function</a:t>
            </a:r>
          </a:p>
          <a:p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0         X         </a:t>
            </a:r>
            <a:r>
              <a:rPr lang="en-US" altLang="zh-TW" sz="1400" b="1" dirty="0" err="1">
                <a:solidFill>
                  <a:schemeClr val="accent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  </a:t>
            </a:r>
            <a:r>
              <a:rPr lang="en-US" altLang="zh-TW" sz="1400" b="1" dirty="0" err="1">
                <a:solidFill>
                  <a:schemeClr val="accent2"/>
                </a:solidFill>
                <a:ea typeface="新細明體" panose="02020500000000000000" pitchFamily="18" charset="-120"/>
              </a:rPr>
              <a:t>X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Clear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to 0</a:t>
            </a:r>
          </a:p>
          <a:p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1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↑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1          X  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Load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inputs</a:t>
            </a:r>
          </a:p>
          <a:p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1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↑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0          1  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Count</a:t>
            </a:r>
            <a:endParaRPr lang="en-US" altLang="zh-TW" sz="1400" b="1" dirty="0">
              <a:solidFill>
                <a:schemeClr val="accent2"/>
              </a:solidFill>
              <a:ea typeface="新細明體" panose="02020500000000000000" pitchFamily="18" charset="-120"/>
            </a:endParaRPr>
          </a:p>
          <a:p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    1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↑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    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0          0         </a:t>
            </a:r>
            <a:r>
              <a:rPr lang="en-US" altLang="zh-TW" sz="1400" b="1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 No </a:t>
            </a:r>
            <a:r>
              <a:rPr lang="en-US" altLang="zh-TW" sz="1400" b="1" dirty="0">
                <a:solidFill>
                  <a:schemeClr val="accent2"/>
                </a:solidFill>
                <a:ea typeface="新細明體" panose="02020500000000000000" pitchFamily="18" charset="-120"/>
              </a:rPr>
              <a:t>Change</a:t>
            </a:r>
          </a:p>
          <a:p>
            <a:endParaRPr lang="zh-TW" altLang="en-US" sz="1400" b="1" dirty="0">
              <a:solidFill>
                <a:schemeClr val="accent2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24396"/>
            <a:ext cx="4078039" cy="372603"/>
          </a:xfrm>
        </p:spPr>
        <p:txBody>
          <a:bodyPr/>
          <a:lstStyle/>
          <a:p>
            <a:r>
              <a:rPr lang="en-US" altLang="zh-TW" dirty="0" smtClean="0">
                <a:ea typeface="新細明體" panose="02020500000000000000" pitchFamily="18" charset="-120"/>
              </a:rPr>
              <a:t>BCD </a:t>
            </a:r>
            <a:r>
              <a:rPr lang="en-US" altLang="zh-TW" dirty="0" smtClean="0">
                <a:ea typeface="新細明體" panose="02020500000000000000" pitchFamily="18" charset="-120"/>
                <a:cs typeface="華康新特圓體"/>
              </a:rPr>
              <a:t>Synchronous</a:t>
            </a:r>
            <a:r>
              <a:rPr lang="en-US" altLang="zh-TW" dirty="0" smtClean="0">
                <a:ea typeface="新細明體" panose="02020500000000000000" pitchFamily="18" charset="-120"/>
              </a:rPr>
              <a:t> Counter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94" name="Rectangle 3"/>
          <p:cNvSpPr txBox="1">
            <a:spLocks noChangeArrowheads="1"/>
          </p:cNvSpPr>
          <p:nvPr/>
        </p:nvSpPr>
        <p:spPr bwMode="auto">
          <a:xfrm>
            <a:off x="467544" y="790757"/>
            <a:ext cx="7920880" cy="1270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ea typeface="新細明體" panose="02020500000000000000" pitchFamily="18" charset="-120"/>
              </a:rPr>
              <a:t>To derive the circuit of a BCD 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synchronous counter</a:t>
            </a:r>
            <a:r>
              <a:rPr lang="en-US" altLang="zh-TW" sz="1800" b="0" dirty="0">
                <a:ea typeface="新細明體" panose="02020500000000000000" pitchFamily="18" charset="-120"/>
              </a:rPr>
              <a:t>, it is necessary to go through a sequential circuit design procedure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.</a:t>
            </a:r>
          </a:p>
          <a:p>
            <a:pPr>
              <a:buClr>
                <a:schemeClr val="accent1"/>
              </a:buClr>
              <a:buSzPct val="55000"/>
              <a:buFont typeface="Wingdings" panose="05000000000000000000" pitchFamily="2" charset="2"/>
              <a:buChar char="n"/>
            </a:pPr>
            <a:r>
              <a:rPr lang="en-US" altLang="zh-TW" sz="1800" b="0" dirty="0">
                <a:ea typeface="新細明體" panose="02020500000000000000" pitchFamily="18" charset="-120"/>
              </a:rPr>
              <a:t>The state table of a BCD counter is listed in Table 6.5 . The input conditions for 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the T </a:t>
            </a:r>
            <a:r>
              <a:rPr lang="en-US" altLang="zh-TW" sz="1800" b="0" dirty="0">
                <a:ea typeface="新細明體" panose="02020500000000000000" pitchFamily="18" charset="-120"/>
              </a:rPr>
              <a:t>flip‐flops are obtained from the present‐ and next‐state 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conditions. An </a:t>
            </a:r>
            <a:r>
              <a:rPr lang="en-US" altLang="zh-TW" sz="1800" b="0" dirty="0">
                <a:ea typeface="新細明體" panose="02020500000000000000" pitchFamily="18" charset="-120"/>
              </a:rPr>
              <a:t>output </a:t>
            </a:r>
            <a:r>
              <a:rPr lang="en-US" altLang="zh-TW" sz="1800" b="0" dirty="0" smtClean="0">
                <a:ea typeface="新細明體" panose="02020500000000000000" pitchFamily="18" charset="-120"/>
              </a:rPr>
              <a:t>y </a:t>
            </a:r>
            <a:r>
              <a:rPr lang="en-US" altLang="zh-TW" sz="1800" b="0" dirty="0">
                <a:ea typeface="新細明體" panose="02020500000000000000" pitchFamily="18" charset="-120"/>
              </a:rPr>
              <a:t>which is equal to 1 when the present state is 1001.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132856"/>
            <a:ext cx="7809755" cy="3544492"/>
          </a:xfrm>
          <a:prstGeom prst="rect">
            <a:avLst/>
          </a:prstGeom>
        </p:spPr>
      </p:pic>
      <p:pic>
        <p:nvPicPr>
          <p:cNvPr id="584704" name="圖片 58470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3" y="3191402"/>
            <a:ext cx="1687374" cy="2360662"/>
          </a:xfrm>
          <a:prstGeom prst="rect">
            <a:avLst/>
          </a:prstGeom>
        </p:spPr>
      </p:pic>
      <p:pic>
        <p:nvPicPr>
          <p:cNvPr id="584707" name="圖片 5847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5805264"/>
            <a:ext cx="4831755" cy="635556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52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34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4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4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189413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Counter with Unused States</a:t>
            </a:r>
          </a:p>
        </p:txBody>
      </p:sp>
      <p:sp>
        <p:nvSpPr>
          <p:cNvPr id="603141" name="Text Box 5"/>
          <p:cNvSpPr txBox="1">
            <a:spLocks noChangeArrowheads="1"/>
          </p:cNvSpPr>
          <p:nvPr/>
        </p:nvSpPr>
        <p:spPr bwMode="auto">
          <a:xfrm>
            <a:off x="441325" y="874713"/>
            <a:ext cx="4842095" cy="72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85750" indent="-285750"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Consider the counter specified in Table </a:t>
            </a:r>
            <a:r>
              <a:rPr lang="en-US" altLang="zh-TW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6-7</a:t>
            </a:r>
          </a:p>
          <a:p>
            <a:pPr marL="285750" indent="-285750">
              <a:spcBef>
                <a:spcPts val="6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Two unused states:  011 &amp; 111</a:t>
            </a:r>
          </a:p>
        </p:txBody>
      </p:sp>
      <p:grpSp>
        <p:nvGrpSpPr>
          <p:cNvPr id="603143" name="Group 7"/>
          <p:cNvGrpSpPr>
            <a:grpSpLocks/>
          </p:cNvGrpSpPr>
          <p:nvPr/>
        </p:nvGrpSpPr>
        <p:grpSpPr bwMode="auto">
          <a:xfrm>
            <a:off x="1115616" y="5196335"/>
            <a:ext cx="5622925" cy="915988"/>
            <a:chOff x="240" y="3072"/>
            <a:chExt cx="3542" cy="577"/>
          </a:xfrm>
        </p:grpSpPr>
        <p:sp>
          <p:nvSpPr>
            <p:cNvPr id="603140" name="Text Box 4"/>
            <p:cNvSpPr txBox="1">
              <a:spLocks noChangeArrowheads="1"/>
            </p:cNvSpPr>
            <p:nvPr/>
          </p:nvSpPr>
          <p:spPr bwMode="auto">
            <a:xfrm>
              <a:off x="2304" y="3072"/>
              <a:ext cx="147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J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B             K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A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B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J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B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C             K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B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1</a:t>
              </a:r>
            </a:p>
            <a:p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J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C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B’             K</a:t>
              </a:r>
              <a:r>
                <a:rPr lang="en-US" altLang="zh-TW" baseline="-25000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C</a:t>
              </a:r>
              <a:r>
                <a:rPr lang="en-US" altLang="zh-TW" dirty="0">
                  <a:solidFill>
                    <a:schemeClr val="tx1"/>
                  </a:solidFill>
                  <a:ea typeface="新細明體" panose="02020500000000000000" pitchFamily="18" charset="-120"/>
                </a:rPr>
                <a:t> = 1</a:t>
              </a:r>
            </a:p>
          </p:txBody>
        </p:sp>
        <p:sp>
          <p:nvSpPr>
            <p:cNvPr id="603142" name="Text Box 6"/>
            <p:cNvSpPr txBox="1">
              <a:spLocks noChangeArrowheads="1"/>
            </p:cNvSpPr>
            <p:nvPr/>
          </p:nvSpPr>
          <p:spPr bwMode="auto">
            <a:xfrm>
              <a:off x="240" y="3216"/>
              <a:ext cx="1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TW">
                  <a:solidFill>
                    <a:schemeClr val="tx1"/>
                  </a:solidFill>
                  <a:ea typeface="新細明體" panose="02020500000000000000" pitchFamily="18" charset="-120"/>
                </a:rPr>
                <a:t>The simplified equations are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22657"/>
            <a:ext cx="6816427" cy="319464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068960"/>
            <a:ext cx="2664296" cy="1697060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53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4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4203948" cy="368300"/>
          </a:xfrm>
          <a:noFill/>
          <a:ln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Counter with Unused States</a:t>
            </a:r>
          </a:p>
        </p:txBody>
      </p:sp>
      <p:pic>
        <p:nvPicPr>
          <p:cNvPr id="604166" name="Picture 6" descr="AACFLRS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38200"/>
            <a:ext cx="5484813" cy="577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54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4" name="Rectangle 4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333972" cy="372603"/>
          </a:xfrm>
          <a:noFill/>
          <a:ln/>
        </p:spPr>
        <p:txBody>
          <a:bodyPr/>
          <a:lstStyle/>
          <a:p>
            <a:r>
              <a:rPr lang="en-US" altLang="zh-TW" dirty="0"/>
              <a:t>Self Correcting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55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764704"/>
            <a:ext cx="784887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eaLnBrk="1" hangingPunct="1">
              <a:spcBef>
                <a:spcPct val="20000"/>
              </a:spcBef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</a:pPr>
            <a:r>
              <a:rPr kumimoji="1" lang="en-US" altLang="zh-TW" sz="2400" kern="0" dirty="0">
                <a:solidFill>
                  <a:srgbClr val="000000"/>
                </a:solidFill>
                <a:latin typeface="Arial"/>
                <a:ea typeface="標楷體"/>
                <a:sym typeface="Symbol" panose="05050102010706020507" pitchFamily="18" charset="2"/>
              </a:rPr>
              <a:t>Self-correcting counter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  <a:sym typeface="Symbol" panose="05050102010706020507" pitchFamily="18" charset="2"/>
              </a:rPr>
              <a:t>Ensure that when a </a:t>
            </a:r>
            <a:r>
              <a:rPr kumimoji="1" lang="en-US" altLang="zh-TW" sz="2000" kern="0" dirty="0" smtClean="0">
                <a:solidFill>
                  <a:srgbClr val="000000"/>
                </a:solidFill>
                <a:latin typeface="Arial"/>
                <a:ea typeface="標楷體"/>
                <a:sym typeface="Symbol" panose="05050102010706020507" pitchFamily="18" charset="2"/>
              </a:rPr>
              <a:t>clock </a:t>
            </a:r>
            <a:r>
              <a:rPr kumimoji="1" lang="en-US" altLang="zh-TW" sz="2000" kern="0" dirty="0">
                <a:solidFill>
                  <a:srgbClr val="000000"/>
                </a:solidFill>
                <a:latin typeface="Arial"/>
                <a:ea typeface="標楷體"/>
                <a:sym typeface="Symbol" panose="05050102010706020507" pitchFamily="18" charset="2"/>
              </a:rPr>
              <a:t>enter one of its unused states, it eventually goes into one of the valid states after one or more clock pulses so it can resume normal operation.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98555"/>
            <a:ext cx="4326376" cy="4271957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5841960" y="2720274"/>
            <a:ext cx="240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ABC=111   </a:t>
            </a: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ABC=000</a:t>
            </a:r>
            <a:endParaRPr lang="en-US" altLang="zh-TW" sz="16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04720" y="3072835"/>
            <a:ext cx="2266600" cy="9294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A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1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A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A=0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B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B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B=0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C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= 0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C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C=0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68144" y="2636912"/>
            <a:ext cx="2339752" cy="14984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5841960" y="4873846"/>
            <a:ext cx="2402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ABC=011   </a:t>
            </a: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sym typeface="Wingdings" panose="05000000000000000000" pitchFamily="2" charset="2"/>
              </a:rPr>
              <a:t> ABC=100</a:t>
            </a:r>
            <a:endParaRPr lang="en-US" altLang="zh-TW" sz="1600" dirty="0" smtClean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904720" y="5226407"/>
            <a:ext cx="2266600" cy="92948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A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1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A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A=1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B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B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B=0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  <a:p>
            <a:pPr marL="285750" indent="-285750" eaLnBrk="1" hangingPunct="1">
              <a:spcBef>
                <a:spcPct val="20000"/>
              </a:spcBef>
              <a:buClr>
                <a:srgbClr val="FF0000"/>
              </a:buClr>
              <a:buSzPct val="55000"/>
            </a:pP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J</a:t>
            </a:r>
            <a:r>
              <a:rPr kumimoji="1" lang="en-US" altLang="zh-TW" sz="1600" kern="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C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= 0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,  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K</a:t>
            </a:r>
            <a:r>
              <a:rPr kumimoji="1" lang="en-US" altLang="zh-TW" sz="1600" kern="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C</a:t>
            </a:r>
            <a:r>
              <a:rPr kumimoji="1" lang="en-US" altLang="zh-TW" sz="1600" kern="0" dirty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 =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1 </a:t>
            </a:r>
            <a:r>
              <a:rPr kumimoji="1" lang="en-US" altLang="zh-TW" sz="1600" kern="0" dirty="0" smtClean="0">
                <a:solidFill>
                  <a:srgbClr val="0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  <a:sym typeface="Wingdings" panose="05000000000000000000" pitchFamily="2" charset="2"/>
              </a:rPr>
              <a:t>C=0</a:t>
            </a:r>
            <a:endParaRPr kumimoji="1" lang="en-US" altLang="zh-TW" sz="1600" kern="0" dirty="0">
              <a:solidFill>
                <a:srgbClr val="000000"/>
              </a:solidFill>
              <a:latin typeface="Times New Roman" panose="02020603050405020304" pitchFamily="18" charset="0"/>
              <a:ea typeface="標楷體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04720" y="4762103"/>
            <a:ext cx="2339752" cy="149843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071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/>
      <p:bldP spid="20" grpId="0"/>
      <p:bldP spid="2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055813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Ring Counter</a:t>
            </a:r>
          </a:p>
        </p:txBody>
      </p:sp>
      <p:sp>
        <p:nvSpPr>
          <p:cNvPr id="605187" name="Text Box 3"/>
          <p:cNvSpPr txBox="1">
            <a:spLocks noChangeArrowheads="1"/>
          </p:cNvSpPr>
          <p:nvPr/>
        </p:nvSpPr>
        <p:spPr bwMode="auto">
          <a:xfrm>
            <a:off x="683568" y="764704"/>
            <a:ext cx="7416824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rPr>
              <a:t>A </a:t>
            </a:r>
            <a:r>
              <a:rPr lang="en-US" altLang="zh-TW" sz="2000" dirty="0">
                <a:ea typeface="新細明體" panose="02020500000000000000" pitchFamily="18" charset="-120"/>
              </a:rPr>
              <a:t>ring counter</a:t>
            </a:r>
            <a:r>
              <a: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rPr>
              <a:t> is a circular shift register with only one flip-flop being set </a:t>
            </a:r>
            <a:r>
              <a:rPr lang="en-US" altLang="zh-TW" sz="2000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at </a:t>
            </a:r>
            <a:r>
              <a: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rPr>
              <a:t>any particular time, all others are cleared</a:t>
            </a:r>
            <a:r>
              <a:rPr lang="en-US" altLang="zh-TW" sz="2000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.</a:t>
            </a:r>
          </a:p>
          <a:p>
            <a:pPr>
              <a:buClr>
                <a:schemeClr val="accent1"/>
              </a:buClr>
              <a:buSzPct val="60000"/>
            </a:pPr>
            <a:r>
              <a:rPr lang="zh-TW" altLang="en-US" sz="2000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rPr>
              <a:t>(initial value = 1 0 0 … 0 </a:t>
            </a:r>
            <a:r>
              <a:rPr lang="en-US" altLang="zh-TW" sz="2000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)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sz="2000" dirty="0" smtClean="0">
                <a:solidFill>
                  <a:schemeClr val="tx1"/>
                </a:solidFill>
                <a:ea typeface="新細明體" panose="02020500000000000000" pitchFamily="18" charset="-120"/>
              </a:rPr>
              <a:t>The </a:t>
            </a:r>
            <a:r>
              <a:rPr lang="en-US" altLang="zh-TW" sz="2000" dirty="0">
                <a:solidFill>
                  <a:schemeClr val="tx1"/>
                </a:solidFill>
                <a:ea typeface="新細明體" panose="02020500000000000000" pitchFamily="18" charset="-120"/>
              </a:rPr>
              <a:t>single bit is shifted from one flip-flop to the next to produce the sequence of timing signals.</a:t>
            </a:r>
          </a:p>
          <a:p>
            <a:pPr marL="342900" indent="-342900"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TW" sz="2000" dirty="0">
              <a:solidFill>
                <a:schemeClr val="tx1"/>
              </a:solidFill>
              <a:ea typeface="新細明體" panose="02020500000000000000" pitchFamily="18" charset="-120"/>
            </a:endParaRPr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310" y="2560897"/>
            <a:ext cx="3955082" cy="1810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405866"/>
            <a:ext cx="2088232" cy="39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924023"/>
            <a:ext cx="2566126" cy="2809233"/>
          </a:xfrm>
          <a:prstGeom prst="rect">
            <a:avLst/>
          </a:prstGeom>
        </p:spPr>
      </p:pic>
      <p:sp>
        <p:nvSpPr>
          <p:cNvPr id="9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7351" y="5095875"/>
            <a:ext cx="41910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055813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Ring Counter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755576" y="764704"/>
            <a:ext cx="7772400" cy="5065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Application of counters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Counters may be used to generate timing signals to control the sequence of operations in a digital system.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Approaches for generation of 2</a:t>
            </a:r>
            <a:r>
              <a:rPr kumimoji="1" lang="en-US" altLang="zh-TW" sz="24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n</a:t>
            </a:r>
            <a:r>
              <a:rPr kumimoji="1" lang="en-US" altLang="zh-TW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 timing signals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1.	a shift register with 2</a:t>
            </a:r>
            <a:r>
              <a:rPr kumimoji="1" lang="en-US" altLang="zh-TW" sz="20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n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 flip-flops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SzPct val="55000"/>
              <a:buFont typeface="Wingdings" panose="05000000000000000000" pitchFamily="2" charset="2"/>
              <a:buNone/>
              <a:tabLst/>
              <a:defRPr/>
            </a:pP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2.	an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n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-bit binary counter together with an </a:t>
            </a:r>
            <a:r>
              <a:rPr kumimoji="1" lang="en-US" altLang="zh-TW" sz="20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n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-to-2</a:t>
            </a:r>
            <a:r>
              <a:rPr kumimoji="1" lang="en-US" altLang="zh-TW" sz="20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n</a:t>
            </a:r>
            <a:r>
              <a:rPr kumimoji="1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</a:rPr>
              <a:t>-line decoder</a:t>
            </a:r>
            <a:endParaRPr kumimoji="1" lang="zh-TW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65583"/>
            <a:ext cx="3186112" cy="307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3842351" cy="3521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647950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Johnson Counter</a:t>
            </a:r>
          </a:p>
        </p:txBody>
      </p:sp>
      <p:sp>
        <p:nvSpPr>
          <p:cNvPr id="606211" name="Text Box 3"/>
          <p:cNvSpPr txBox="1">
            <a:spLocks noChangeArrowheads="1"/>
          </p:cNvSpPr>
          <p:nvPr/>
        </p:nvSpPr>
        <p:spPr bwMode="auto">
          <a:xfrm>
            <a:off x="381000" y="830039"/>
            <a:ext cx="6661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A k-bit </a:t>
            </a:r>
            <a:r>
              <a:rPr lang="en-US" altLang="zh-TW" dirty="0">
                <a:ea typeface="新細明體" panose="02020500000000000000" pitchFamily="18" charset="-120"/>
              </a:rPr>
              <a:t>Johnson counter</a:t>
            </a:r>
            <a:r>
              <a:rPr lang="en-US" altLang="zh-TW" dirty="0">
                <a:solidFill>
                  <a:schemeClr val="tx1"/>
                </a:solidFill>
                <a:ea typeface="新細明體" panose="02020500000000000000" pitchFamily="18" charset="-120"/>
              </a:rPr>
              <a:t> will go through a sequence of 2k states.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12776"/>
            <a:ext cx="6181725" cy="24288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557" y="4057675"/>
            <a:ext cx="4638675" cy="2476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9949" y="4662280"/>
            <a:ext cx="409575" cy="1543050"/>
          </a:xfrm>
          <a:prstGeom prst="rect">
            <a:avLst/>
          </a:prstGeom>
        </p:spPr>
      </p:pic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3966663" cy="372603"/>
          </a:xfrm>
        </p:spPr>
        <p:txBody>
          <a:bodyPr/>
          <a:lstStyle/>
          <a:p>
            <a:r>
              <a:rPr lang="en-US" altLang="zh-TW" dirty="0"/>
              <a:t>Sequence of Timing Clock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59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52736"/>
            <a:ext cx="5563376" cy="2534004"/>
          </a:xfrm>
          <a:prstGeom prst="rect">
            <a:avLst/>
          </a:prstGeom>
        </p:spPr>
      </p:pic>
      <p:grpSp>
        <p:nvGrpSpPr>
          <p:cNvPr id="91" name="群組 90"/>
          <p:cNvGrpSpPr/>
          <p:nvPr/>
        </p:nvGrpSpPr>
        <p:grpSpPr>
          <a:xfrm>
            <a:off x="2411759" y="3717032"/>
            <a:ext cx="5040561" cy="2831487"/>
            <a:chOff x="2123727" y="3712188"/>
            <a:chExt cx="5040561" cy="2831487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2123728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3" name="直線接點 92"/>
            <p:cNvCxnSpPr/>
            <p:nvPr/>
          </p:nvCxnSpPr>
          <p:spPr>
            <a:xfrm>
              <a:off x="2627784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4" name="直線接點 93"/>
            <p:cNvCxnSpPr/>
            <p:nvPr/>
          </p:nvCxnSpPr>
          <p:spPr>
            <a:xfrm>
              <a:off x="3100680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5" name="直線接點 94"/>
            <p:cNvCxnSpPr/>
            <p:nvPr/>
          </p:nvCxnSpPr>
          <p:spPr>
            <a:xfrm>
              <a:off x="3604736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6" name="直線接點 95"/>
            <p:cNvCxnSpPr/>
            <p:nvPr/>
          </p:nvCxnSpPr>
          <p:spPr>
            <a:xfrm>
              <a:off x="4144144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7" name="直線接點 96"/>
            <p:cNvCxnSpPr/>
            <p:nvPr/>
          </p:nvCxnSpPr>
          <p:spPr>
            <a:xfrm>
              <a:off x="4648200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8" name="直線接點 97"/>
            <p:cNvCxnSpPr/>
            <p:nvPr/>
          </p:nvCxnSpPr>
          <p:spPr>
            <a:xfrm>
              <a:off x="5179689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99" name="直線接點 98"/>
            <p:cNvCxnSpPr/>
            <p:nvPr/>
          </p:nvCxnSpPr>
          <p:spPr>
            <a:xfrm>
              <a:off x="5683745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cxnSp>
          <p:nvCxnSpPr>
            <p:cNvPr id="100" name="直線接點 99"/>
            <p:cNvCxnSpPr/>
            <p:nvPr/>
          </p:nvCxnSpPr>
          <p:spPr>
            <a:xfrm>
              <a:off x="6156176" y="4077072"/>
              <a:ext cx="0" cy="2466603"/>
            </a:xfrm>
            <a:prstGeom prst="line">
              <a:avLst/>
            </a:prstGeom>
            <a:noFill/>
            <a:ln w="9525" cap="flat" cmpd="sng" algn="ctr">
              <a:solidFill>
                <a:srgbClr val="0070C0"/>
              </a:solidFill>
              <a:prstDash val="dash"/>
            </a:ln>
            <a:effectLst/>
          </p:spPr>
        </p:cxnSp>
        <p:sp>
          <p:nvSpPr>
            <p:cNvPr id="101" name="文字方塊 100"/>
            <p:cNvSpPr txBox="1"/>
            <p:nvPr/>
          </p:nvSpPr>
          <p:spPr>
            <a:xfrm>
              <a:off x="2123727" y="3730756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0000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2" name="文字方塊 101"/>
            <p:cNvSpPr txBox="1"/>
            <p:nvPr/>
          </p:nvSpPr>
          <p:spPr>
            <a:xfrm>
              <a:off x="2627784" y="3716157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1000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3" name="文字方塊 102"/>
            <p:cNvSpPr txBox="1"/>
            <p:nvPr/>
          </p:nvSpPr>
          <p:spPr>
            <a:xfrm>
              <a:off x="3124017" y="3712188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1100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4" name="文字方塊 103"/>
            <p:cNvSpPr txBox="1"/>
            <p:nvPr/>
          </p:nvSpPr>
          <p:spPr>
            <a:xfrm>
              <a:off x="3651412" y="3712188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1110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5" name="文字方塊 104"/>
            <p:cNvSpPr txBox="1"/>
            <p:nvPr/>
          </p:nvSpPr>
          <p:spPr>
            <a:xfrm>
              <a:off x="4218633" y="3721472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1111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726191" y="3719567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0111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7" name="文字方塊 106"/>
            <p:cNvSpPr txBox="1"/>
            <p:nvPr/>
          </p:nvSpPr>
          <p:spPr>
            <a:xfrm>
              <a:off x="5235086" y="3730756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0011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8" name="文字方塊 107"/>
            <p:cNvSpPr txBox="1"/>
            <p:nvPr/>
          </p:nvSpPr>
          <p:spPr>
            <a:xfrm>
              <a:off x="5715000" y="3730756"/>
              <a:ext cx="4962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0001</a:t>
              </a:r>
              <a:endParaRPr kumimoji="0" lang="zh-TW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09" name="文字方塊 108"/>
            <p:cNvSpPr txBox="1"/>
            <p:nvPr/>
          </p:nvSpPr>
          <p:spPr>
            <a:xfrm>
              <a:off x="2260518" y="3972509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0       0       0       0       0       0      0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2247010" y="4275911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0       0       0       0       0      0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2233502" y="4524315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0       0       0       0      0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2233642" y="4808011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0      0       0 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0       0       0      0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5" name="文字方塊 114"/>
            <p:cNvSpPr txBox="1"/>
            <p:nvPr/>
          </p:nvSpPr>
          <p:spPr>
            <a:xfrm>
              <a:off x="2233502" y="5084276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0      0       0       0 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0       0      0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2233502" y="5397141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0      0       0       0       0 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0      0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7" name="文字方塊 116"/>
            <p:cNvSpPr txBox="1"/>
            <p:nvPr/>
          </p:nvSpPr>
          <p:spPr>
            <a:xfrm>
              <a:off x="2247010" y="5710006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0      0       0       0       0       0 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0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117"/>
            <p:cNvSpPr txBox="1"/>
            <p:nvPr/>
          </p:nvSpPr>
          <p:spPr>
            <a:xfrm>
              <a:off x="2260518" y="6022871"/>
              <a:ext cx="490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0      0       0       0       0       0       0      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1</a:t>
              </a:r>
              <a:r>
                <a:rPr kumimoji="0" lang="en-US" altLang="zh-TW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rPr>
                <a:t>        </a:t>
              </a:r>
              <a:endParaRPr kumimoji="0" lang="zh-TW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162" y="3799416"/>
            <a:ext cx="483080" cy="174908"/>
          </a:xfrm>
          <a:prstGeom prst="rect">
            <a:avLst/>
          </a:prstGeom>
          <a:ln>
            <a:solidFill>
              <a:srgbClr val="3333FF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7" y="4077072"/>
            <a:ext cx="400050" cy="200025"/>
          </a:xfrm>
          <a:prstGeom prst="rect">
            <a:avLst/>
          </a:prstGeom>
        </p:spPr>
      </p:pic>
      <p:pic>
        <p:nvPicPr>
          <p:cNvPr id="606208" name="圖片 6062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065" y="4346437"/>
            <a:ext cx="333375" cy="200025"/>
          </a:xfrm>
          <a:prstGeom prst="rect">
            <a:avLst/>
          </a:prstGeom>
        </p:spPr>
      </p:pic>
      <p:pic>
        <p:nvPicPr>
          <p:cNvPr id="606209" name="圖片 6062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3777" y="4603305"/>
            <a:ext cx="342900" cy="209550"/>
          </a:xfrm>
          <a:prstGeom prst="rect">
            <a:avLst/>
          </a:prstGeom>
        </p:spPr>
      </p:pic>
      <p:pic>
        <p:nvPicPr>
          <p:cNvPr id="606212" name="圖片 6062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8065" y="4892058"/>
            <a:ext cx="352425" cy="200025"/>
          </a:xfrm>
          <a:prstGeom prst="rect">
            <a:avLst/>
          </a:prstGeom>
        </p:spPr>
      </p:pic>
      <p:pic>
        <p:nvPicPr>
          <p:cNvPr id="606213" name="圖片 6062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2352" y="5182187"/>
            <a:ext cx="323850" cy="209550"/>
          </a:xfrm>
          <a:prstGeom prst="rect">
            <a:avLst/>
          </a:prstGeom>
        </p:spPr>
      </p:pic>
      <p:pic>
        <p:nvPicPr>
          <p:cNvPr id="606214" name="圖片 6062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9269" y="5458452"/>
            <a:ext cx="390525" cy="219075"/>
          </a:xfrm>
          <a:prstGeom prst="rect">
            <a:avLst/>
          </a:prstGeom>
        </p:spPr>
      </p:pic>
      <p:pic>
        <p:nvPicPr>
          <p:cNvPr id="606215" name="圖片 6062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9212" y="5821263"/>
            <a:ext cx="390525" cy="200025"/>
          </a:xfrm>
          <a:prstGeom prst="rect">
            <a:avLst/>
          </a:prstGeom>
        </p:spPr>
      </p:pic>
      <p:pic>
        <p:nvPicPr>
          <p:cNvPr id="606216" name="圖片 6062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6196" y="6113574"/>
            <a:ext cx="33337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3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752475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Register with Load Control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45976"/>
            <a:ext cx="5753100" cy="5867400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1835696" y="1339552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accent2"/>
                </a:solidFill>
              </a:rPr>
              <a:t>Load’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835696" y="2047140"/>
            <a:ext cx="553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accent2"/>
                </a:solidFill>
              </a:rPr>
              <a:t>Load</a:t>
            </a:r>
            <a:endParaRPr lang="zh-TW" altLang="en-US" sz="1200" b="1" dirty="0">
              <a:solidFill>
                <a:schemeClr val="accent2"/>
              </a:solidFill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21712" y="1209534"/>
            <a:ext cx="1454716" cy="116927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Rectangle 3"/>
          <p:cNvSpPr txBox="1">
            <a:spLocks noChangeArrowheads="1"/>
          </p:cNvSpPr>
          <p:nvPr/>
        </p:nvSpPr>
        <p:spPr bwMode="auto">
          <a:xfrm>
            <a:off x="6228184" y="3290141"/>
            <a:ext cx="2793756" cy="2470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marL="203200" indent="-203200" algn="l" rtl="0" eaLnBrk="0" fontAlgn="base" hangingPunct="0">
              <a:lnSpc>
                <a:spcPct val="75000"/>
              </a:lnSpc>
              <a:spcBef>
                <a:spcPct val="65000"/>
              </a:spcBef>
              <a:spcAft>
                <a:spcPct val="0"/>
              </a:spcAft>
              <a:buSzPct val="100000"/>
              <a:buChar char="°"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1905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•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rtl="0" eaLnBrk="0" fontAlgn="base" hangingPunct="0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buSzPct val="100000"/>
              <a:buChar char="-"/>
              <a:defRPr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171700" indent="-3429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zh-TW" altLang="en-US" dirty="0" smtClean="0">
                <a:ea typeface="新細明體" panose="02020500000000000000" pitchFamily="18" charset="-120"/>
              </a:rPr>
              <a:t>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Load = 1</a:t>
            </a:r>
          </a:p>
          <a:p>
            <a:pPr lvl="1">
              <a:buClr>
                <a:schemeClr val="accent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new data loaded on next positive clock edge </a:t>
            </a:r>
          </a:p>
          <a:p>
            <a:pPr>
              <a:spcBef>
                <a:spcPts val="18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Load = 0</a:t>
            </a:r>
          </a:p>
          <a:p>
            <a:pPr lvl="1">
              <a:buClr>
                <a:srgbClr val="FF000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old data reloaded on next positive clock edge </a:t>
            </a:r>
            <a:endParaRPr lang="en-US" altLang="zh-TW" b="0" dirty="0">
              <a:ea typeface="新細明體" panose="02020500000000000000" pitchFamily="18" charset="-120"/>
            </a:endParaRPr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240" y="829457"/>
            <a:ext cx="1800200" cy="1356183"/>
          </a:xfrm>
          <a:prstGeom prst="rect">
            <a:avLst/>
          </a:prstGeom>
        </p:spPr>
      </p:pic>
      <p:cxnSp>
        <p:nvCxnSpPr>
          <p:cNvPr id="50" name="直線單箭頭接點 49"/>
          <p:cNvCxnSpPr/>
          <p:nvPr/>
        </p:nvCxnSpPr>
        <p:spPr bwMode="auto">
          <a:xfrm flipV="1">
            <a:off x="4362992" y="1209534"/>
            <a:ext cx="2145684" cy="335867"/>
          </a:xfrm>
          <a:prstGeom prst="straightConnector1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文字方塊 12"/>
          <p:cNvSpPr txBox="1"/>
          <p:nvPr/>
        </p:nvSpPr>
        <p:spPr>
          <a:xfrm>
            <a:off x="2444558" y="1146230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1600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464104" y="17008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TW" sz="1600" b="1" baseline="-250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1600" b="1" baseline="-250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13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008563" cy="372603"/>
          </a:xfrm>
        </p:spPr>
        <p:txBody>
          <a:bodyPr/>
          <a:lstStyle/>
          <a:p>
            <a:r>
              <a:rPr lang="en-US" altLang="zh-TW" dirty="0" err="1" smtClean="0"/>
              <a:t>Comparision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60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40" name="Rectangle 3"/>
          <p:cNvSpPr txBox="1">
            <a:spLocks noChangeArrowheads="1"/>
          </p:cNvSpPr>
          <p:nvPr/>
        </p:nvSpPr>
        <p:spPr bwMode="auto">
          <a:xfrm>
            <a:off x="323528" y="1249628"/>
            <a:ext cx="7772400" cy="3159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kumimoji="1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eaLnBrk="1" hangingPunct="1">
              <a:buClr>
                <a:srgbClr val="3333CC"/>
              </a:buClr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Using binary counter</a:t>
            </a:r>
            <a:endParaRPr kumimoji="1" lang="en-US" altLang="zh-TW" sz="2000" b="0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Need a 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  <a:cs typeface="Times New Roman" panose="02020603050405020304" pitchFamily="18" charset="0"/>
              </a:rPr>
              <a:t>3</a:t>
            </a:r>
            <a:r>
              <a:rPr lang="en-US" altLang="zh-TW" sz="20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-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</a:rPr>
              <a:t>bit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binary counter together with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a 3-to-8 decoder</a:t>
            </a:r>
            <a:endParaRPr kumimoji="1" lang="en-US" altLang="zh-TW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</a:endParaRPr>
          </a:p>
          <a:p>
            <a:pPr lvl="0" eaLnBrk="1" hangingPunct="1">
              <a:spcBef>
                <a:spcPts val="1200"/>
              </a:spcBef>
              <a:buClr>
                <a:srgbClr val="3333CC"/>
              </a:buClr>
              <a:defRPr/>
            </a:pP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Using ring </a:t>
            </a: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counter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Need an 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  <a:cs typeface="Times New Roman" panose="02020603050405020304" pitchFamily="18" charset="0"/>
              </a:rPr>
              <a:t>8</a:t>
            </a:r>
            <a:r>
              <a:rPr lang="en-US" altLang="zh-TW" sz="20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-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</a:rPr>
              <a:t>bit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ring counter</a:t>
            </a:r>
            <a:endParaRPr lang="en-US" altLang="zh-TW" sz="2400" kern="0" dirty="0" smtClean="0">
              <a:solidFill>
                <a:srgbClr val="000000"/>
              </a:solidFill>
              <a:ea typeface="標楷體"/>
            </a:endParaRPr>
          </a:p>
          <a:p>
            <a:pPr eaLnBrk="1" hangingPunct="1">
              <a:spcBef>
                <a:spcPts val="1200"/>
              </a:spcBef>
              <a:buClr>
                <a:srgbClr val="3333CC"/>
              </a:buClr>
              <a:defRPr/>
            </a:pPr>
            <a:r>
              <a:rPr lang="en-US" altLang="zh-TW" sz="2400" kern="0" dirty="0" smtClean="0">
                <a:solidFill>
                  <a:srgbClr val="000000"/>
                </a:solidFill>
                <a:ea typeface="標楷體"/>
              </a:rPr>
              <a:t>Using </a:t>
            </a:r>
            <a:r>
              <a:rPr lang="en-US" altLang="zh-TW" sz="2400" kern="0" dirty="0">
                <a:solidFill>
                  <a:srgbClr val="000000"/>
                </a:solidFill>
                <a:ea typeface="標楷體"/>
              </a:rPr>
              <a:t>Johnson counter</a:t>
            </a:r>
          </a:p>
          <a:p>
            <a:pPr lvl="1" eaLnBrk="1" hangingPunct="1">
              <a:buClr>
                <a:srgbClr val="FF0000"/>
              </a:buClr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Need a 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  <a:cs typeface="Times New Roman" panose="02020603050405020304" pitchFamily="18" charset="0"/>
              </a:rPr>
              <a:t>4</a:t>
            </a:r>
            <a:r>
              <a:rPr lang="en-US" altLang="zh-TW" sz="2000" kern="0" dirty="0" smtClean="0">
                <a:solidFill>
                  <a:srgbClr val="C00000"/>
                </a:solidFill>
                <a:latin typeface="Times New Roman" panose="02020603050405020304" pitchFamily="18" charset="0"/>
                <a:ea typeface="標楷體"/>
                <a:cs typeface="Times New Roman" panose="02020603050405020304" pitchFamily="18" charset="0"/>
              </a:rPr>
              <a:t>-</a:t>
            </a:r>
            <a:r>
              <a:rPr lang="en-US" altLang="zh-TW" sz="2000" kern="0" dirty="0" smtClean="0">
                <a:solidFill>
                  <a:srgbClr val="C00000"/>
                </a:solidFill>
                <a:ea typeface="標楷體"/>
              </a:rPr>
              <a:t>bit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</a:t>
            </a:r>
            <a:r>
              <a:rPr lang="en-US" altLang="zh-TW" sz="2000" kern="0" dirty="0" err="1" smtClean="0">
                <a:solidFill>
                  <a:srgbClr val="000000"/>
                </a:solidFill>
                <a:ea typeface="標楷體"/>
              </a:rPr>
              <a:t>johnson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counter</a:t>
            </a:r>
          </a:p>
          <a:p>
            <a:pPr marL="457200" lvl="1" indent="0" eaLnBrk="1" hangingPunct="1">
              <a:buClr>
                <a:srgbClr val="FF0000"/>
              </a:buClr>
              <a:buNone/>
              <a:defRPr/>
            </a:pP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 </a:t>
            </a:r>
            <a:r>
              <a:rPr lang="en-US" altLang="zh-TW" sz="2000" kern="0" dirty="0" smtClean="0">
                <a:solidFill>
                  <a:srgbClr val="000000"/>
                </a:solidFill>
                <a:ea typeface="標楷體"/>
              </a:rPr>
              <a:t>  and simple </a:t>
            </a:r>
            <a:r>
              <a:rPr lang="en-US" altLang="zh-TW" sz="2000" kern="0" dirty="0">
                <a:solidFill>
                  <a:srgbClr val="000000"/>
                </a:solidFill>
                <a:ea typeface="標楷體"/>
              </a:rPr>
              <a:t>decoding circuit</a:t>
            </a:r>
          </a:p>
          <a:p>
            <a:pPr lvl="0" eaLnBrk="1" hangingPunct="1">
              <a:buClr>
                <a:srgbClr val="3333CC"/>
              </a:buClr>
              <a:defRPr/>
            </a:pPr>
            <a:endParaRPr lang="en-US" altLang="zh-TW" sz="2400" kern="0" dirty="0">
              <a:solidFill>
                <a:srgbClr val="000000"/>
              </a:solidFill>
              <a:ea typeface="標楷體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775965"/>
            <a:ext cx="6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spcBef>
                <a:spcPct val="20000"/>
              </a:spcBef>
              <a:buClr>
                <a:srgbClr val="3333CC"/>
              </a:buClr>
              <a:buSzPct val="60000"/>
              <a:defRPr/>
            </a:pPr>
            <a:r>
              <a:rPr kumimoji="1" lang="en-US" altLang="zh-TW" sz="2400" kern="0" dirty="0" smtClean="0">
                <a:solidFill>
                  <a:schemeClr val="accent2"/>
                </a:solidFill>
                <a:latin typeface="Arial"/>
                <a:ea typeface="標楷體"/>
              </a:rPr>
              <a:t>To generate repeated 8 different timing signals:</a:t>
            </a:r>
            <a:endParaRPr kumimoji="1" lang="en-US" altLang="zh-TW" sz="2400" kern="0" dirty="0">
              <a:solidFill>
                <a:schemeClr val="accent2"/>
              </a:solidFill>
              <a:latin typeface="Arial"/>
              <a:ea typeface="標楷體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04" y="3356992"/>
            <a:ext cx="2769765" cy="263504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026673" y="329154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0</a:t>
            </a:r>
          </a:p>
        </p:txBody>
      </p:sp>
      <p:sp>
        <p:nvSpPr>
          <p:cNvPr id="46" name="文字方塊 45"/>
          <p:cNvSpPr txBox="1"/>
          <p:nvPr/>
        </p:nvSpPr>
        <p:spPr>
          <a:xfrm>
            <a:off x="5041973" y="3654089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5036505" y="4046871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48" name="文字方塊 47"/>
          <p:cNvSpPr txBox="1"/>
          <p:nvPr/>
        </p:nvSpPr>
        <p:spPr>
          <a:xfrm>
            <a:off x="5051805" y="4409420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49" name="文字方塊 48"/>
          <p:cNvSpPr txBox="1"/>
          <p:nvPr/>
        </p:nvSpPr>
        <p:spPr>
          <a:xfrm>
            <a:off x="5054664" y="471294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50" name="文字方塊 49"/>
          <p:cNvSpPr txBox="1"/>
          <p:nvPr/>
        </p:nvSpPr>
        <p:spPr>
          <a:xfrm>
            <a:off x="5060132" y="5075493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51" name="文字方塊 50"/>
          <p:cNvSpPr txBox="1"/>
          <p:nvPr/>
        </p:nvSpPr>
        <p:spPr>
          <a:xfrm>
            <a:off x="5084160" y="5468275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5089628" y="5830824"/>
            <a:ext cx="38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accent2"/>
                </a:solidFill>
              </a:rPr>
              <a:t>T</a:t>
            </a:r>
            <a:r>
              <a:rPr lang="en-US" altLang="zh-TW" sz="1600" baseline="-25000" dirty="0" smtClean="0">
                <a:solidFill>
                  <a:schemeClr val="accent2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8750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title"/>
          </p:nvPr>
        </p:nvSpPr>
        <p:spPr>
          <a:xfrm>
            <a:off x="800100" y="228600"/>
            <a:ext cx="1517650" cy="368300"/>
          </a:xfrm>
          <a:noFill/>
          <a:ln/>
        </p:spPr>
        <p:txBody>
          <a:bodyPr/>
          <a:lstStyle/>
          <a:p>
            <a:r>
              <a:rPr lang="en-US" altLang="zh-TW">
                <a:ea typeface="新細明體" panose="02020500000000000000" pitchFamily="18" charset="-120"/>
              </a:rPr>
              <a:t>Summary</a:t>
            </a:r>
          </a:p>
        </p:txBody>
      </p:sp>
      <p:sp>
        <p:nvSpPr>
          <p:cNvPr id="596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420100" cy="3506088"/>
          </a:xfrm>
          <a:noFill/>
          <a:ln/>
        </p:spPr>
        <p:txBody>
          <a:bodyPr/>
          <a:lstStyle/>
          <a:p>
            <a:r>
              <a:rPr lang="en-US" altLang="zh-TW" sz="2000" b="0" dirty="0">
                <a:ea typeface="新細明體" panose="02020500000000000000" pitchFamily="18" charset="-120"/>
              </a:rPr>
              <a:t>Binary counters can be ripple or synchronous</a:t>
            </a:r>
          </a:p>
          <a:p>
            <a:r>
              <a:rPr lang="en-US" altLang="zh-TW" sz="2000" b="0" dirty="0">
                <a:ea typeface="新細明體" panose="02020500000000000000" pitchFamily="18" charset="-120"/>
              </a:rPr>
              <a:t>Ripple counters use flip flop outputs as </a:t>
            </a:r>
            <a:r>
              <a:rPr lang="en-US" altLang="zh-TW" sz="2000" b="0" dirty="0" smtClean="0">
                <a:ea typeface="新細明體" panose="02020500000000000000" pitchFamily="18" charset="-120"/>
              </a:rPr>
              <a:t>flip flop </a:t>
            </a:r>
            <a:r>
              <a:rPr lang="en-US" altLang="zh-TW" sz="2000" b="0" dirty="0">
                <a:ea typeface="新細明體" panose="02020500000000000000" pitchFamily="18" charset="-120"/>
              </a:rPr>
              <a:t>triggers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Some delay before all </a:t>
            </a:r>
            <a:r>
              <a:rPr lang="en-US" altLang="zh-TW" b="0" dirty="0" smtClean="0">
                <a:ea typeface="新細明體" panose="02020500000000000000" pitchFamily="18" charset="-120"/>
              </a:rPr>
              <a:t>flip flops </a:t>
            </a:r>
            <a:r>
              <a:rPr lang="en-US" altLang="zh-TW" b="0" dirty="0">
                <a:ea typeface="新細明體" panose="02020500000000000000" pitchFamily="18" charset="-120"/>
              </a:rPr>
              <a:t>settle on a final value</a:t>
            </a:r>
          </a:p>
          <a:p>
            <a:r>
              <a:rPr lang="en-US" altLang="zh-TW" sz="2000" b="0" dirty="0" smtClean="0">
                <a:ea typeface="新細明體" panose="02020500000000000000" pitchFamily="18" charset="-120"/>
              </a:rPr>
              <a:t>Synchronous </a:t>
            </a:r>
            <a:r>
              <a:rPr lang="en-US" altLang="zh-TW" sz="2000" b="0" dirty="0">
                <a:ea typeface="新細明體" panose="02020500000000000000" pitchFamily="18" charset="-120"/>
              </a:rPr>
              <a:t>counters are controlled by a clock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All flip flops change at the same time</a:t>
            </a:r>
          </a:p>
          <a:p>
            <a:r>
              <a:rPr lang="en-US" altLang="zh-TW" sz="2000" b="0" dirty="0">
                <a:ea typeface="新細明體" panose="02020500000000000000" pitchFamily="18" charset="-120"/>
              </a:rPr>
              <a:t>Up/Down counters can either increment or decrement a stored binary value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Control signal determines if counter counts up or down</a:t>
            </a:r>
          </a:p>
          <a:p>
            <a:r>
              <a:rPr lang="en-US" altLang="zh-TW" sz="2000" b="0" dirty="0">
                <a:ea typeface="新細明體" panose="02020500000000000000" pitchFamily="18" charset="-120"/>
              </a:rPr>
              <a:t>Counters with parallel load can be set to a known value before counting begins.</a:t>
            </a:r>
          </a:p>
        </p:txBody>
      </p:sp>
      <p:sp>
        <p:nvSpPr>
          <p:cNvPr id="4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61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2128788" cy="372603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Shift </a:t>
            </a:r>
            <a:r>
              <a:rPr lang="en-US" altLang="zh-TW" dirty="0" smtClean="0">
                <a:ea typeface="新細明體" panose="02020500000000000000" pitchFamily="18" charset="-120"/>
              </a:rPr>
              <a:t>Register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65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801651"/>
            <a:ext cx="8148577" cy="1467068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>
                <a:ea typeface="新細明體" panose="02020500000000000000" pitchFamily="18" charset="-120"/>
              </a:rPr>
              <a:t> a register capable of shifting its binary information in one or both directions</a:t>
            </a:r>
          </a:p>
          <a:p>
            <a:pPr>
              <a:spcBef>
                <a:spcPts val="12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Cascade chain of Flip-Flops</a:t>
            </a:r>
            <a:endParaRPr lang="en-US" altLang="zh-TW" b="0" dirty="0">
              <a:ea typeface="新細明體" panose="02020500000000000000" pitchFamily="18" charset="-120"/>
            </a:endParaRPr>
          </a:p>
          <a:p>
            <a:pPr>
              <a:spcBef>
                <a:spcPts val="12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</a:t>
            </a:r>
            <a:r>
              <a:rPr lang="en-US" altLang="zh-TW" b="0" dirty="0" smtClean="0">
                <a:solidFill>
                  <a:schemeClr val="accent2"/>
                </a:solidFill>
                <a:ea typeface="新細明體" panose="02020500000000000000" pitchFamily="18" charset="-120"/>
              </a:rPr>
              <a:t>Serial </a:t>
            </a:r>
            <a:r>
              <a:rPr lang="en-US" altLang="zh-TW" b="0" dirty="0">
                <a:solidFill>
                  <a:schemeClr val="accent2"/>
                </a:solidFill>
                <a:ea typeface="新細明體" panose="02020500000000000000" pitchFamily="18" charset="-120"/>
              </a:rPr>
              <a:t>in – Serial out</a:t>
            </a:r>
            <a:r>
              <a:rPr lang="en-US" altLang="zh-TW" b="0" dirty="0">
                <a:ea typeface="新細明體" panose="02020500000000000000" pitchFamily="18" charset="-120"/>
              </a:rPr>
              <a:t>, can also have parallel load / </a:t>
            </a:r>
            <a:r>
              <a:rPr lang="en-US" altLang="zh-TW" b="0" dirty="0" smtClean="0">
                <a:ea typeface="新細明體" panose="02020500000000000000" pitchFamily="18" charset="-120"/>
              </a:rPr>
              <a:t>read</a:t>
            </a:r>
            <a:endParaRPr lang="en-US" altLang="zh-TW" b="0" dirty="0">
              <a:ea typeface="新細明體" panose="02020500000000000000" pitchFamily="18" charset="-120"/>
            </a:endParaRPr>
          </a:p>
        </p:txBody>
      </p:sp>
      <p:sp>
        <p:nvSpPr>
          <p:cNvPr id="5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7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51" y="2424068"/>
            <a:ext cx="7036073" cy="1774468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1847610" y="4437112"/>
            <a:ext cx="596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0                    1                     1                    0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82371" y="4445204"/>
            <a:ext cx="94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initial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847610" y="4880914"/>
            <a:ext cx="596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0                     1                    1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682371" y="4889006"/>
            <a:ext cx="941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CLK </a:t>
            </a:r>
            <a:endParaRPr lang="zh-TW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 flipV="1">
            <a:off x="1246227" y="4921524"/>
            <a:ext cx="0" cy="278740"/>
          </a:xfrm>
          <a:prstGeom prst="straightConnector1">
            <a:avLst/>
          </a:prstGeom>
          <a:noFill/>
          <a:ln w="9525" cap="flat" cmpd="sng" algn="ctr">
            <a:solidFill>
              <a:srgbClr val="3891A7"/>
            </a:solidFill>
            <a:prstDash val="solid"/>
            <a:tailEnd type="triangle"/>
          </a:ln>
          <a:effectLst/>
        </p:spPr>
      </p:cxnSp>
      <p:sp>
        <p:nvSpPr>
          <p:cNvPr id="23" name="文字方塊 22"/>
          <p:cNvSpPr txBox="1"/>
          <p:nvPr/>
        </p:nvSpPr>
        <p:spPr>
          <a:xfrm>
            <a:off x="1850343" y="5344153"/>
            <a:ext cx="596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 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0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1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85104" y="5352245"/>
            <a:ext cx="941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CLK </a:t>
            </a:r>
            <a:endParaRPr lang="zh-TW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/>
          <p:nvPr/>
        </p:nvCxnSpPr>
        <p:spPr>
          <a:xfrm flipV="1">
            <a:off x="1248960" y="5384763"/>
            <a:ext cx="0" cy="278740"/>
          </a:xfrm>
          <a:prstGeom prst="straightConnector1">
            <a:avLst/>
          </a:prstGeom>
          <a:noFill/>
          <a:ln w="9525" cap="flat" cmpd="sng" algn="ctr">
            <a:solidFill>
              <a:srgbClr val="3891A7"/>
            </a:solidFill>
            <a:prstDash val="solid"/>
            <a:tailEnd type="triangle"/>
          </a:ln>
          <a:effectLst/>
        </p:spPr>
      </p:cxnSp>
      <p:sp>
        <p:nvSpPr>
          <p:cNvPr id="26" name="文字方塊 25"/>
          <p:cNvSpPr txBox="1"/>
          <p:nvPr/>
        </p:nvSpPr>
        <p:spPr>
          <a:xfrm>
            <a:off x="1847610" y="5823395"/>
            <a:ext cx="5962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 </a:t>
            </a:r>
            <a:r>
              <a:rPr lang="en-US" altLang="zh-TW" dirty="0" smtClean="0">
                <a:solidFill>
                  <a:srgbClr val="CC3300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1</a:t>
            </a:r>
            <a:r>
              <a:rPr lang="en-US" altLang="zh-TW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               0</a:t>
            </a:r>
            <a:endParaRPr lang="zh-TW" altLang="en-US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82371" y="5831487"/>
            <a:ext cx="941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TW" sz="1600" dirty="0" smtClean="0">
                <a:solidFill>
                  <a:prstClr val="black"/>
                </a:solidFill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CLK </a:t>
            </a:r>
            <a:endParaRPr lang="zh-TW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246227" y="5864005"/>
            <a:ext cx="0" cy="278740"/>
          </a:xfrm>
          <a:prstGeom prst="straightConnector1">
            <a:avLst/>
          </a:prstGeom>
          <a:noFill/>
          <a:ln w="9525" cap="flat" cmpd="sng" algn="ctr">
            <a:solidFill>
              <a:srgbClr val="3891A7"/>
            </a:solidFill>
            <a:prstDash val="solid"/>
            <a:tailEnd type="triangle"/>
          </a:ln>
          <a:effectLst/>
        </p:spPr>
      </p:cxnSp>
      <p:cxnSp>
        <p:nvCxnSpPr>
          <p:cNvPr id="4" name="直線單箭頭接點 3"/>
          <p:cNvCxnSpPr/>
          <p:nvPr/>
        </p:nvCxnSpPr>
        <p:spPr bwMode="auto">
          <a:xfrm>
            <a:off x="2317919" y="4727478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/>
          <p:cNvCxnSpPr/>
          <p:nvPr/>
        </p:nvCxnSpPr>
        <p:spPr bwMode="auto">
          <a:xfrm>
            <a:off x="3516211" y="4715260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單箭頭接點 31"/>
          <p:cNvCxnSpPr/>
          <p:nvPr/>
        </p:nvCxnSpPr>
        <p:spPr bwMode="auto">
          <a:xfrm>
            <a:off x="4811745" y="4747811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單箭頭接點 32"/>
          <p:cNvCxnSpPr/>
          <p:nvPr/>
        </p:nvCxnSpPr>
        <p:spPr bwMode="auto">
          <a:xfrm>
            <a:off x="6058658" y="4727478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線單箭頭接點 28"/>
          <p:cNvCxnSpPr/>
          <p:nvPr/>
        </p:nvCxnSpPr>
        <p:spPr bwMode="auto">
          <a:xfrm>
            <a:off x="2339752" y="5220808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單箭頭接點 29"/>
          <p:cNvCxnSpPr/>
          <p:nvPr/>
        </p:nvCxnSpPr>
        <p:spPr bwMode="auto">
          <a:xfrm>
            <a:off x="3491880" y="5256623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線單箭頭接點 33"/>
          <p:cNvCxnSpPr/>
          <p:nvPr/>
        </p:nvCxnSpPr>
        <p:spPr bwMode="auto">
          <a:xfrm>
            <a:off x="2339752" y="5688671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/>
          <p:cNvCxnSpPr/>
          <p:nvPr/>
        </p:nvCxnSpPr>
        <p:spPr bwMode="auto">
          <a:xfrm>
            <a:off x="3491880" y="5724486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單箭頭接點 35"/>
          <p:cNvCxnSpPr/>
          <p:nvPr/>
        </p:nvCxnSpPr>
        <p:spPr bwMode="auto">
          <a:xfrm>
            <a:off x="4811745" y="5748925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線單箭頭接點 36"/>
          <p:cNvCxnSpPr/>
          <p:nvPr/>
        </p:nvCxnSpPr>
        <p:spPr bwMode="auto">
          <a:xfrm>
            <a:off x="4811745" y="5205057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線單箭頭接點 37"/>
          <p:cNvCxnSpPr/>
          <p:nvPr/>
        </p:nvCxnSpPr>
        <p:spPr bwMode="auto">
          <a:xfrm>
            <a:off x="6058658" y="5184724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線單箭頭接點 38"/>
          <p:cNvCxnSpPr/>
          <p:nvPr/>
        </p:nvCxnSpPr>
        <p:spPr bwMode="auto">
          <a:xfrm>
            <a:off x="6058658" y="5845414"/>
            <a:ext cx="504056" cy="25183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3" grpId="0"/>
      <p:bldP spid="24" grpId="0"/>
      <p:bldP spid="26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標題 1">
            <a:extLst>
              <a:ext uri="{FF2B5EF4-FFF2-40B4-BE49-F238E27FC236}">
                <a16:creationId xmlns:a16="http://schemas.microsoft.com/office/drawing/2014/main" id="{3BEB0923-4CE3-4BB4-8602-CEDD4B4D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Practice Exercise</a:t>
            </a:r>
            <a:endParaRPr lang="zh-TW" altLang="en-US"/>
          </a:p>
        </p:txBody>
      </p:sp>
      <p:sp>
        <p:nvSpPr>
          <p:cNvPr id="10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8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sp>
        <p:nvSpPr>
          <p:cNvPr id="11" name="文字方塊 1">
            <a:extLst>
              <a:ext uri="{FF2B5EF4-FFF2-40B4-BE49-F238E27FC236}">
                <a16:creationId xmlns:a16="http://schemas.microsoft.com/office/drawing/2014/main" id="{6DB3A68A-4B6F-405E-B03B-AAE386371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08720"/>
            <a:ext cx="788511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ahoma" panose="020B0604030504040204" pitchFamily="34" charset="0"/>
                <a:ea typeface="新細明體" panose="02020500000000000000" pitchFamily="18" charset="-120"/>
              </a:defRPr>
            </a:lvl9pPr>
          </a:lstStyle>
          <a:p>
            <a:r>
              <a:rPr lang="en-US" altLang="zh-TW" sz="1800" b="1" dirty="0">
                <a:solidFill>
                  <a:srgbClr val="0070C0"/>
                </a:solidFill>
                <a:latin typeface="Arial" panose="020B0604020202020204" pitchFamily="34" charset="0"/>
              </a:rPr>
              <a:t>Practice Exercise </a:t>
            </a:r>
            <a:r>
              <a:rPr lang="en-US" altLang="zh-TW" sz="1800" b="1" dirty="0" smtClean="0">
                <a:solidFill>
                  <a:srgbClr val="0070C0"/>
                </a:solidFill>
                <a:latin typeface="Arial" panose="020B0604020202020204" pitchFamily="34" charset="0"/>
              </a:rPr>
              <a:t>6.1</a:t>
            </a:r>
            <a:endParaRPr lang="en-US" altLang="zh-TW" sz="1800" b="1" dirty="0">
              <a:latin typeface="Arial" panose="020B0604020202020204" pitchFamily="34" charset="0"/>
            </a:endParaRPr>
          </a:p>
          <a:p>
            <a:r>
              <a:rPr lang="en-US" altLang="zh-TW" sz="1800" dirty="0"/>
              <a:t>Draw the logic diagram of a circuit that suspends the clock action of a </a:t>
            </a:r>
            <a:r>
              <a:rPr lang="en-US" altLang="zh-TW" sz="1800" i="1" dirty="0"/>
              <a:t>D </a:t>
            </a:r>
            <a:r>
              <a:rPr lang="en-US" altLang="zh-TW" sz="1800" dirty="0"/>
              <a:t>flip-flop without gating its clock. Describe the behavior of the circuit. </a:t>
            </a:r>
          </a:p>
          <a:p>
            <a:endParaRPr lang="en-US" altLang="zh-TW" sz="1800" b="1" dirty="0">
              <a:latin typeface="Arial" panose="020B0604020202020204" pitchFamily="34" charset="0"/>
            </a:endParaRPr>
          </a:p>
          <a:p>
            <a:r>
              <a:rPr lang="en-US" altLang="zh-TW" sz="1800" b="1" dirty="0">
                <a:latin typeface="Arial" panose="020B0604020202020204" pitchFamily="34" charset="0"/>
              </a:rPr>
              <a:t>Answer: </a:t>
            </a:r>
            <a:endParaRPr lang="zh-TW" altLang="en-US" sz="1800" dirty="0">
              <a:latin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9660" y="4687852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</a:rPr>
              <a:t>If </a:t>
            </a:r>
            <a:r>
              <a:rPr lang="en-US" altLang="zh-TW" dirty="0" err="1">
                <a:solidFill>
                  <a:schemeClr val="tx1"/>
                </a:solidFill>
              </a:rPr>
              <a:t>Data_gate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= </a:t>
            </a:r>
            <a:r>
              <a:rPr lang="en-US" altLang="zh-TW" dirty="0" smtClean="0">
                <a:solidFill>
                  <a:schemeClr val="tx1"/>
                </a:solidFill>
              </a:rPr>
              <a:t>1, </a:t>
            </a:r>
            <a:r>
              <a:rPr lang="en-US" altLang="zh-TW" dirty="0">
                <a:solidFill>
                  <a:schemeClr val="tx1"/>
                </a:solidFill>
              </a:rPr>
              <a:t>Data is transferred to Q with each active edge of clock. If </a:t>
            </a:r>
            <a:r>
              <a:rPr lang="en-US" altLang="zh-TW" dirty="0" err="1">
                <a:solidFill>
                  <a:schemeClr val="tx1"/>
                </a:solidFill>
              </a:rPr>
              <a:t>Data_gate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= </a:t>
            </a:r>
            <a:r>
              <a:rPr lang="en-US" altLang="zh-TW" dirty="0" smtClean="0">
                <a:solidFill>
                  <a:schemeClr val="tx1"/>
                </a:solidFill>
              </a:rPr>
              <a:t>0, </a:t>
            </a:r>
            <a:r>
              <a:rPr lang="en-US" altLang="zh-TW" dirty="0">
                <a:solidFill>
                  <a:schemeClr val="tx1"/>
                </a:solidFill>
              </a:rPr>
              <a:t>the value of Q is recirculated through the mux-flip-flop path, with the effect that clock appears to be suspended.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296" y="2132856"/>
            <a:ext cx="34575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97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304800"/>
            <a:ext cx="3194050" cy="368300"/>
          </a:xfrm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Parallel versus Serial</a:t>
            </a:r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82662"/>
            <a:ext cx="7772400" cy="3016250"/>
          </a:xfrm>
        </p:spPr>
        <p:txBody>
          <a:bodyPr/>
          <a:lstStyle/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Serial </a:t>
            </a:r>
            <a:r>
              <a:rPr lang="en-US" altLang="zh-TW" b="0" dirty="0">
                <a:ea typeface="新細明體" panose="02020500000000000000" pitchFamily="18" charset="-120"/>
              </a:rPr>
              <a:t>communications is defined as 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Provides a binary number as a sequence of binary digits, one after another, through one data line.</a:t>
            </a:r>
          </a:p>
          <a:p>
            <a:endParaRPr lang="en-US" altLang="zh-TW" b="0" dirty="0">
              <a:ea typeface="新細明體" panose="02020500000000000000" pitchFamily="18" charset="-120"/>
            </a:endParaRPr>
          </a:p>
          <a:p>
            <a:endParaRPr lang="en-US" altLang="zh-TW" b="0" dirty="0">
              <a:ea typeface="新細明體" panose="02020500000000000000" pitchFamily="18" charset="-120"/>
            </a:endParaRPr>
          </a:p>
          <a:p>
            <a:pPr>
              <a:buClr>
                <a:schemeClr val="accent2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TW" b="0" dirty="0" smtClean="0">
                <a:ea typeface="新細明體" panose="02020500000000000000" pitchFamily="18" charset="-120"/>
              </a:rPr>
              <a:t> Parallel </a:t>
            </a:r>
            <a:r>
              <a:rPr lang="en-US" altLang="zh-TW" b="0" dirty="0">
                <a:ea typeface="新細明體" panose="02020500000000000000" pitchFamily="18" charset="-120"/>
              </a:rPr>
              <a:t>communications </a:t>
            </a:r>
          </a:p>
          <a:p>
            <a:pPr lvl="1"/>
            <a:r>
              <a:rPr lang="en-US" altLang="zh-TW" b="0" dirty="0">
                <a:ea typeface="新細明體" panose="02020500000000000000" pitchFamily="18" charset="-120"/>
              </a:rPr>
              <a:t>Provides a binary number through multiple data lines at the same time.</a:t>
            </a:r>
          </a:p>
        </p:txBody>
      </p:sp>
      <p:graphicFrame>
        <p:nvGraphicFramePr>
          <p:cNvPr id="65638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9924857"/>
              </p:ext>
            </p:extLst>
          </p:nvPr>
        </p:nvGraphicFramePr>
        <p:xfrm>
          <a:off x="3048000" y="4149080"/>
          <a:ext cx="2400300" cy="179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67" name="Bitmap Image" r:id="rId3" imgW="2400653" imgH="1790602" progId="Paint.Picture">
                  <p:embed/>
                </p:oleObj>
              </mc:Choice>
              <mc:Fallback>
                <p:oleObj name="Bitmap Image" r:id="rId3" imgW="2400653" imgH="1790602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149080"/>
                        <a:ext cx="2400300" cy="179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投影片編號版面配置區 3"/>
          <p:cNvSpPr txBox="1">
            <a:spLocks/>
          </p:cNvSpPr>
          <p:nvPr/>
        </p:nvSpPr>
        <p:spPr>
          <a:xfrm>
            <a:off x="7239000" y="6400800"/>
            <a:ext cx="1905000" cy="457200"/>
          </a:xfrm>
          <a:noFill/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r" eaLnBrk="1" hangingPunct="1">
              <a:defRPr/>
            </a:pPr>
            <a:fld id="{633B8BC2-AB18-45D6-A297-52864FC7064E}" type="slidenum">
              <a:rPr lang="en-US" altLang="zh-TW" sz="1400" b="1" smtClean="0">
                <a:solidFill>
                  <a:srgbClr val="0000FF"/>
                </a:solidFill>
                <a:ea typeface="新細明體" panose="02020500000000000000" pitchFamily="18" charset="-120"/>
              </a:rPr>
              <a:pPr algn="r" eaLnBrk="1" hangingPunct="1">
                <a:defRPr/>
              </a:pPr>
              <a:t>9</a:t>
            </a:fld>
            <a:endParaRPr lang="en-US" altLang="zh-TW" sz="1400" b="1" dirty="0" smtClean="0">
              <a:solidFill>
                <a:srgbClr val="0000FF"/>
              </a:solidFill>
              <a:ea typeface="新細明體" panose="02020500000000000000" pitchFamily="18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906" y="2052637"/>
            <a:ext cx="2733675" cy="87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TW" sz="1800" b="0" i="0" u="none" strike="noStrike" cap="none" normalizeH="0" baseline="0" smtClean="0">
            <a:ln>
              <a:noFill/>
            </a:ln>
            <a:solidFill>
              <a:schemeClr val="accent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華康新特圓體"/>
        <a:cs typeface="新細明體"/>
      </a:majorFont>
      <a:minorFont>
        <a:latin typeface="Arial"/>
        <a:ea typeface="華康中圓體(P)"/>
        <a:cs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81D58"/>
      </a:dk2>
      <a:lt2>
        <a:srgbClr val="919191"/>
      </a:lt2>
      <a:accent1>
        <a:srgbClr val="FC0128"/>
      </a:accent1>
      <a:accent2>
        <a:srgbClr val="063DE8"/>
      </a:accent2>
      <a:accent3>
        <a:srgbClr val="FFFFFF"/>
      </a:accent3>
      <a:accent4>
        <a:srgbClr val="000000"/>
      </a:accent4>
      <a:accent5>
        <a:srgbClr val="FDAAAC"/>
      </a:accent5>
      <a:accent6>
        <a:srgbClr val="0536D2"/>
      </a:accent6>
      <a:hlink>
        <a:srgbClr val="00DFCA"/>
      </a:hlink>
      <a:folHlink>
        <a:srgbClr val="EAEC5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3402</TotalTime>
  <Pages>47</Pages>
  <Words>3113</Words>
  <Application>Microsoft Office PowerPoint</Application>
  <PresentationFormat>Letter 紙張 (8.5x11 英吋)</PresentationFormat>
  <Paragraphs>706</Paragraphs>
  <Slides>61</Slides>
  <Notes>10</Notes>
  <HiddenSlides>0</HiddenSlides>
  <MMClips>0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8" baseType="lpstr">
      <vt:lpstr>Gill Sans MT</vt:lpstr>
      <vt:lpstr>Times-Roman</vt:lpstr>
      <vt:lpstr>華康中圓體(P)</vt:lpstr>
      <vt:lpstr>華康新特圓體</vt:lpstr>
      <vt:lpstr>微軟正黑體</vt:lpstr>
      <vt:lpstr>新細明體</vt:lpstr>
      <vt:lpstr>標楷體</vt:lpstr>
      <vt:lpstr>Arial</vt:lpstr>
      <vt:lpstr>Calibri</vt:lpstr>
      <vt:lpstr>Helvetica</vt:lpstr>
      <vt:lpstr>Symbol</vt:lpstr>
      <vt:lpstr>Tahoma</vt:lpstr>
      <vt:lpstr>Times New Roman</vt:lpstr>
      <vt:lpstr>Wingdings</vt:lpstr>
      <vt:lpstr>Default Design</vt:lpstr>
      <vt:lpstr>Network</vt:lpstr>
      <vt:lpstr>Bitmap Image</vt:lpstr>
      <vt:lpstr>PowerPoint 簡報</vt:lpstr>
      <vt:lpstr>Overview</vt:lpstr>
      <vt:lpstr>Registers</vt:lpstr>
      <vt:lpstr>Register</vt:lpstr>
      <vt:lpstr>Register Symbol</vt:lpstr>
      <vt:lpstr>Register with Load Control</vt:lpstr>
      <vt:lpstr>Shift Register</vt:lpstr>
      <vt:lpstr>Practice Exercise</vt:lpstr>
      <vt:lpstr>Parallel versus Serial</vt:lpstr>
      <vt:lpstr>Serial Transfer from reg A to reg B </vt:lpstr>
      <vt:lpstr>Shift register application</vt:lpstr>
      <vt:lpstr>Universal Shift Register</vt:lpstr>
      <vt:lpstr>4-bit Universal Shift Register</vt:lpstr>
      <vt:lpstr>4-bit Universal Shift Register</vt:lpstr>
      <vt:lpstr>Serial Addition (D Flip-Flop)</vt:lpstr>
      <vt:lpstr>Serial Addition (D Flip-Flop)</vt:lpstr>
      <vt:lpstr>Serial Addition (D Flip-Flop)</vt:lpstr>
      <vt:lpstr>Serial Addition (D Flip-Flop)</vt:lpstr>
      <vt:lpstr>Serial Addition (JK Flip-Flop)</vt:lpstr>
      <vt:lpstr>Serial Addition (JK Flip-Flop)</vt:lpstr>
      <vt:lpstr>Summary</vt:lpstr>
      <vt:lpstr>Counters</vt:lpstr>
      <vt:lpstr>Counters</vt:lpstr>
      <vt:lpstr>Ripple Counters</vt:lpstr>
      <vt:lpstr>4-bit binary ripple Counter</vt:lpstr>
      <vt:lpstr>4-bit binary ripple Counters (with JK FFs)</vt:lpstr>
      <vt:lpstr>Problem with ripple Counters</vt:lpstr>
      <vt:lpstr>4-bit binary ripple Counters (with T and D FFs)</vt:lpstr>
      <vt:lpstr>Ripple Down-Counter (with JK FFs)</vt:lpstr>
      <vt:lpstr>Ripple Down-Counter (with JK FFs)</vt:lpstr>
      <vt:lpstr>Ripple UP/Down Counter (with JK FFs)</vt:lpstr>
      <vt:lpstr>Ripple Counter (with positive edge-triggered JK FFs)</vt:lpstr>
      <vt:lpstr>Modulo ripple Counter</vt:lpstr>
      <vt:lpstr>Modulo ripple Counter</vt:lpstr>
      <vt:lpstr>BCD Ripple Counter</vt:lpstr>
      <vt:lpstr>BCD Ripple Counter (method 1)</vt:lpstr>
      <vt:lpstr>BCD Ripple Counter (method 2 from Text)</vt:lpstr>
      <vt:lpstr>Three-Decade Decimal BCD Counter</vt:lpstr>
      <vt:lpstr>Synchronous Counters</vt:lpstr>
      <vt:lpstr>Synchronous Counters</vt:lpstr>
      <vt:lpstr>4-bit synchronous Binary Up-Counter</vt:lpstr>
      <vt:lpstr>4-bit synchronous Binary Up-Counter (with T FFs)</vt:lpstr>
      <vt:lpstr>4-bit synchronous Binary Up-Counter (with T FFs)</vt:lpstr>
      <vt:lpstr>4-bit synchronous Binary Up-Counter (with JK FFs)</vt:lpstr>
      <vt:lpstr>4-bit synchronous Binary Down-Counter (with JK FFs)</vt:lpstr>
      <vt:lpstr>4-bit synchronous Binary Up/Down Counter (with T FFs)</vt:lpstr>
      <vt:lpstr>Counters with Parallel Load</vt:lpstr>
      <vt:lpstr>Practice Exercise</vt:lpstr>
      <vt:lpstr>Other Synchronous Counters</vt:lpstr>
      <vt:lpstr>Divide-by-4 clock frequency divider</vt:lpstr>
      <vt:lpstr>BCD Counters Implemented by Binary Counter</vt:lpstr>
      <vt:lpstr>BCD Synchronous Counter</vt:lpstr>
      <vt:lpstr>Counter with Unused States</vt:lpstr>
      <vt:lpstr>Counter with Unused States</vt:lpstr>
      <vt:lpstr>Self Correcting</vt:lpstr>
      <vt:lpstr>Ring Counter</vt:lpstr>
      <vt:lpstr>Ring Counter</vt:lpstr>
      <vt:lpstr>Johnson Counter</vt:lpstr>
      <vt:lpstr>Sequence of Timing Clock</vt:lpstr>
      <vt:lpstr>Comparision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ENGIN112 - lecture 2</dc:title>
  <dc:subject/>
  <dc:creator>Russ Tessier</dc:creator>
  <cp:keywords/>
  <dc:description/>
  <cp:lastModifiedBy>user</cp:lastModifiedBy>
  <cp:revision>362</cp:revision>
  <cp:lastPrinted>1997-08-27T08:28:34Z</cp:lastPrinted>
  <dcterms:created xsi:type="dcterms:W3CDTF">1997-08-19T16:58:46Z</dcterms:created>
  <dcterms:modified xsi:type="dcterms:W3CDTF">2023-05-08T07:31:23Z</dcterms:modified>
</cp:coreProperties>
</file>